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36" r:id="rId2"/>
    <p:sldId id="352" r:id="rId3"/>
    <p:sldId id="338" r:id="rId4"/>
    <p:sldId id="346" r:id="rId5"/>
    <p:sldId id="348" r:id="rId6"/>
    <p:sldId id="347" r:id="rId7"/>
    <p:sldId id="339" r:id="rId8"/>
    <p:sldId id="340" r:id="rId9"/>
    <p:sldId id="341" r:id="rId10"/>
    <p:sldId id="342" r:id="rId11"/>
    <p:sldId id="359" r:id="rId12"/>
    <p:sldId id="360" r:id="rId13"/>
    <p:sldId id="350" r:id="rId14"/>
    <p:sldId id="354" r:id="rId15"/>
    <p:sldId id="355" r:id="rId16"/>
    <p:sldId id="356" r:id="rId17"/>
    <p:sldId id="357" r:id="rId18"/>
    <p:sldId id="358" r:id="rId19"/>
    <p:sldId id="343" r:id="rId20"/>
    <p:sldId id="353" r:id="rId21"/>
    <p:sldId id="351" r:id="rId22"/>
    <p:sldId id="34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60"/>
  </p:normalViewPr>
  <p:slideViewPr>
    <p:cSldViewPr snapToGrid="0">
      <p:cViewPr varScale="1">
        <p:scale>
          <a:sx n="78" d="100"/>
          <a:sy n="78" d="100"/>
        </p:scale>
        <p:origin x="168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22/05/2023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30487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22/05/2023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826436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22/05/2023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343048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71549B-B822-4782-8167-A99D506E4325}" type="datetimeFigureOut">
              <a:rPr lang="en-GB" smtClean="0"/>
              <a:t>22/05/2023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2436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371549B-B822-4782-8167-A99D506E4325}" type="datetimeFigureOut">
              <a:rPr lang="en-GB" smtClean="0"/>
              <a:t>22/05/2023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461843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71549B-B822-4782-8167-A99D506E4325}" type="datetimeFigureOut">
              <a:rPr lang="en-GB" smtClean="0"/>
              <a:t>22/05/2023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22355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71549B-B822-4782-8167-A99D506E4325}" type="datetimeFigureOut">
              <a:rPr lang="en-GB" smtClean="0"/>
              <a:t>22/05/2023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2683337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71549B-B822-4782-8167-A99D506E4325}" type="datetimeFigureOut">
              <a:rPr lang="en-GB" smtClean="0"/>
              <a:t>22/05/2023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13302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71549B-B822-4782-8167-A99D506E4325}" type="datetimeFigureOut">
              <a:rPr lang="en-GB" smtClean="0"/>
              <a:t>22/05/2023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392296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1549B-B822-4782-8167-A99D506E4325}" type="datetimeFigureOut">
              <a:rPr lang="en-GB" smtClean="0"/>
              <a:t>22/05/2023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87671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71549B-B822-4782-8167-A99D506E4325}" type="datetimeFigureOut">
              <a:rPr lang="en-GB" smtClean="0"/>
              <a:t>22/05/2023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DCE7ED0-C44E-4FD3-8AD8-96708AEFF1F1}" type="slidenum">
              <a:rPr lang="en-GB" smtClean="0"/>
              <a:t>‹#›</a:t>
            </a:fld>
            <a:endParaRPr lang="en-GB"/>
          </a:p>
        </p:txBody>
      </p:sp>
    </p:spTree>
    <p:extLst>
      <p:ext uri="{BB962C8B-B14F-4D97-AF65-F5344CB8AC3E}">
        <p14:creationId xmlns:p14="http://schemas.microsoft.com/office/powerpoint/2010/main" val="1273558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71549B-B822-4782-8167-A99D506E4325}" type="datetimeFigureOut">
              <a:rPr lang="en-GB" smtClean="0"/>
              <a:t>22/05/2023</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E7ED0-C44E-4FD3-8AD8-96708AEFF1F1}" type="slidenum">
              <a:rPr lang="en-GB" smtClean="0"/>
              <a:t>‹#›</a:t>
            </a:fld>
            <a:endParaRPr lang="en-GB"/>
          </a:p>
        </p:txBody>
      </p:sp>
    </p:spTree>
    <p:extLst>
      <p:ext uri="{BB962C8B-B14F-4D97-AF65-F5344CB8AC3E}">
        <p14:creationId xmlns:p14="http://schemas.microsoft.com/office/powerpoint/2010/main" val="3695993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4"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527143" y="872910"/>
            <a:ext cx="6089710" cy="1406056"/>
          </a:xfrm>
        </p:spPr>
        <p:txBody>
          <a:bodyPr>
            <a:normAutofit/>
          </a:bodyPr>
          <a:lstStyle/>
          <a:p>
            <a:pPr>
              <a:defRPr/>
            </a:pPr>
            <a:endParaRPr lang="en-US" dirty="0"/>
          </a:p>
          <a:p>
            <a:pPr>
              <a:lnSpc>
                <a:spcPct val="110000"/>
              </a:lnSpc>
              <a:defRPr/>
            </a:pPr>
            <a:r>
              <a:rPr lang="en-US" sz="2300" b="1" dirty="0">
                <a:latin typeface="Times New Roman" pitchFamily="18" charset="0"/>
                <a:cs typeface="Times New Roman" pitchFamily="18" charset="0"/>
              </a:rPr>
              <a:t>WATER QUALITY PREDICTION SYSTEM</a:t>
            </a:r>
          </a:p>
          <a:p>
            <a:pPr>
              <a:defRPr/>
            </a:pPr>
            <a:r>
              <a:rPr lang="en-US" sz="2300" b="1" dirty="0">
                <a:latin typeface="Times New Roman" pitchFamily="18" charset="0"/>
                <a:cs typeface="Times New Roman" pitchFamily="18" charset="0"/>
              </a:rPr>
              <a:t>(IV CSE B)</a:t>
            </a:r>
          </a:p>
          <a:p>
            <a:pPr>
              <a:defRPr/>
            </a:pPr>
            <a:endParaRPr lang="en-US" dirty="0">
              <a:solidFill>
                <a:schemeClr val="tx1"/>
              </a:solidFill>
            </a:endParaRP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CCA3050C-9587-039D-057B-AD8AA8BF1D4C}"/>
              </a:ext>
            </a:extLst>
          </p:cNvPr>
          <p:cNvSpPr txBox="1">
            <a:spLocks/>
          </p:cNvSpPr>
          <p:nvPr/>
        </p:nvSpPr>
        <p:spPr>
          <a:xfrm>
            <a:off x="701761" y="4403187"/>
            <a:ext cx="7724493" cy="196947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eaLnBrk="1" hangingPunct="1"/>
            <a:r>
              <a:rPr lang="en-US" altLang="en-US" sz="2000" b="1" dirty="0">
                <a:latin typeface="Times New Roman" panose="02020603050405020304" pitchFamily="18" charset="0"/>
                <a:cs typeface="Times New Roman" panose="02020603050405020304" pitchFamily="18" charset="0"/>
              </a:rPr>
              <a:t>UNDER THE GUIDANCE OF</a:t>
            </a:r>
          </a:p>
          <a:p>
            <a:pPr algn="ctr" eaLnBrk="1" hangingPunct="1"/>
            <a:r>
              <a:rPr lang="en-US" altLang="en-US" sz="2000" b="1" dirty="0">
                <a:latin typeface="Times New Roman" panose="02020603050405020304" pitchFamily="18" charset="0"/>
                <a:cs typeface="Times New Roman" panose="02020603050405020304" pitchFamily="18" charset="0"/>
              </a:rPr>
              <a:t>      Ms.N.RADHA, </a:t>
            </a:r>
          </a:p>
          <a:p>
            <a:pPr algn="ctr" eaLnBrk="1" hangingPunct="1"/>
            <a:r>
              <a:rPr lang="en-US" altLang="en-US" sz="2000" b="1" dirty="0">
                <a:latin typeface="Times New Roman" panose="02020603050405020304" pitchFamily="18" charset="0"/>
                <a:cs typeface="Times New Roman" panose="02020603050405020304" pitchFamily="18" charset="0"/>
              </a:rPr>
              <a:t>        ASSISTANT PROFESSOR,</a:t>
            </a:r>
          </a:p>
          <a:p>
            <a:pPr algn="ctr" eaLnBrk="1" hangingPunct="1"/>
            <a:r>
              <a:rPr lang="en-US" altLang="en-US" sz="2000" b="1" dirty="0">
                <a:latin typeface="Times New Roman" panose="02020603050405020304" pitchFamily="18" charset="0"/>
                <a:cs typeface="Times New Roman" panose="02020603050405020304" pitchFamily="18" charset="0"/>
              </a:rPr>
              <a:t> DEPARTMENT OF COMPUTER SCIENCE AND ENGINEERING,</a:t>
            </a:r>
          </a:p>
          <a:p>
            <a:pPr algn="ctr" eaLnBrk="1" hangingPunct="1"/>
            <a:r>
              <a:rPr lang="en-US" altLang="en-US" sz="2000" b="1" dirty="0">
                <a:latin typeface="Times New Roman" panose="02020603050405020304" pitchFamily="18" charset="0"/>
                <a:cs typeface="Times New Roman" panose="02020603050405020304" pitchFamily="18" charset="0"/>
              </a:rPr>
              <a:t>DHIRAJLAL GANDHI COLLEGE OF TECHNOLOGY ,SALEM </a:t>
            </a:r>
          </a:p>
          <a:p>
            <a:pPr>
              <a:defRPr/>
            </a:pPr>
            <a:endParaRPr lang="en-US" sz="2000" dirty="0">
              <a:latin typeface="Times New Roman" panose="02020603050405020304" pitchFamily="18" charset="0"/>
              <a:cs typeface="Times New Roman" panose="02020603050405020304" pitchFamily="18" charset="0"/>
            </a:endParaRPr>
          </a:p>
          <a:p>
            <a:pPr>
              <a:defRPr/>
            </a:pPr>
            <a:endParaRPr lang="en-US" sz="1350" dirty="0"/>
          </a:p>
        </p:txBody>
      </p:sp>
      <p:graphicFrame>
        <p:nvGraphicFramePr>
          <p:cNvPr id="5" name="Table 4">
            <a:extLst>
              <a:ext uri="{FF2B5EF4-FFF2-40B4-BE49-F238E27FC236}">
                <a16:creationId xmlns:a16="http://schemas.microsoft.com/office/drawing/2014/main" id="{2622D732-BF61-73A7-F1D6-9CC44130F0B9}"/>
              </a:ext>
            </a:extLst>
          </p:cNvPr>
          <p:cNvGraphicFramePr>
            <a:graphicFrameLocks noGrp="1"/>
          </p:cNvGraphicFramePr>
          <p:nvPr>
            <p:extLst>
              <p:ext uri="{D42A27DB-BD31-4B8C-83A1-F6EECF244321}">
                <p14:modId xmlns:p14="http://schemas.microsoft.com/office/powerpoint/2010/main" val="2134434450"/>
              </p:ext>
            </p:extLst>
          </p:nvPr>
        </p:nvGraphicFramePr>
        <p:xfrm>
          <a:off x="2222090" y="2760349"/>
          <a:ext cx="5201265" cy="1243479"/>
        </p:xfrm>
        <a:graphic>
          <a:graphicData uri="http://schemas.openxmlformats.org/drawingml/2006/table">
            <a:tbl>
              <a:tblPr firstRow="1" firstCol="1" bandRow="1">
                <a:tableStyleId>{5C22544A-7EE6-4342-B048-85BDC9FD1C3A}</a:tableStyleId>
              </a:tblPr>
              <a:tblGrid>
                <a:gridCol w="2560087">
                  <a:extLst>
                    <a:ext uri="{9D8B030D-6E8A-4147-A177-3AD203B41FA5}">
                      <a16:colId xmlns:a16="http://schemas.microsoft.com/office/drawing/2014/main" val="2994880953"/>
                    </a:ext>
                  </a:extLst>
                </a:gridCol>
                <a:gridCol w="301187">
                  <a:extLst>
                    <a:ext uri="{9D8B030D-6E8A-4147-A177-3AD203B41FA5}">
                      <a16:colId xmlns:a16="http://schemas.microsoft.com/office/drawing/2014/main" val="632912552"/>
                    </a:ext>
                  </a:extLst>
                </a:gridCol>
                <a:gridCol w="2339991">
                  <a:extLst>
                    <a:ext uri="{9D8B030D-6E8A-4147-A177-3AD203B41FA5}">
                      <a16:colId xmlns:a16="http://schemas.microsoft.com/office/drawing/2014/main" val="3228971343"/>
                    </a:ext>
                  </a:extLst>
                </a:gridCol>
              </a:tblGrid>
              <a:tr h="248696">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NITISH KUAMR D P</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610519104072</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207478061"/>
                  </a:ext>
                </a:extLst>
              </a:tr>
              <a:tr h="248696">
                <a:tc>
                  <a:txBody>
                    <a:bodyPr/>
                    <a:lstStyle/>
                    <a:p>
                      <a:pPr>
                        <a:lnSpc>
                          <a:spcPts val="1285"/>
                        </a:lnSpc>
                        <a:tabLst>
                          <a:tab pos="186690" algn="l"/>
                          <a:tab pos="1437640" algn="r"/>
                        </a:tabLst>
                      </a:pPr>
                      <a:r>
                        <a:rPr lang="en-US" sz="1800" b="1" dirty="0">
                          <a:solidFill>
                            <a:schemeClr val="tx1"/>
                          </a:solidFill>
                          <a:effectLst/>
                          <a:latin typeface="Times New Roman" panose="02020603050405020304" pitchFamily="18" charset="0"/>
                          <a:cs typeface="Times New Roman" panose="02020603050405020304" pitchFamily="18" charset="0"/>
                        </a:rPr>
                        <a:t>NARESH KUMAR D</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610519104069</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3576065181"/>
                  </a:ext>
                </a:extLst>
              </a:tr>
              <a:tr h="248696">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MOHAN R</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610519104063</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707248757"/>
                  </a:ext>
                </a:extLst>
              </a:tr>
              <a:tr h="497391">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NANDAMUDI DINESH</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a:solidFill>
                            <a:schemeClr val="tx1"/>
                          </a:solidFill>
                          <a:effectLst/>
                          <a:latin typeface="Times New Roman" panose="02020603050405020304" pitchFamily="18" charset="0"/>
                          <a:cs typeface="Times New Roman" panose="02020603050405020304" pitchFamily="18" charset="0"/>
                        </a:rPr>
                        <a:t>-</a:t>
                      </a:r>
                      <a:endParaRPr lang="en-IN" sz="1800" b="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tc>
                  <a:txBody>
                    <a:bodyPr/>
                    <a:lstStyle/>
                    <a:p>
                      <a:pPr>
                        <a:lnSpc>
                          <a:spcPts val="1285"/>
                        </a:lnSpc>
                        <a:tabLst>
                          <a:tab pos="186690" algn="l"/>
                        </a:tabLst>
                      </a:pPr>
                      <a:r>
                        <a:rPr lang="en-US" sz="1800" b="1" dirty="0">
                          <a:solidFill>
                            <a:schemeClr val="tx1"/>
                          </a:solidFill>
                          <a:effectLst/>
                          <a:latin typeface="Times New Roman" panose="02020603050405020304" pitchFamily="18" charset="0"/>
                          <a:cs typeface="Times New Roman" panose="02020603050405020304" pitchFamily="18" charset="0"/>
                        </a:rPr>
                        <a:t>610519104067</a:t>
                      </a:r>
                      <a:endParaRPr lang="en-IN" sz="1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bg1"/>
                    </a:solidFill>
                  </a:tcPr>
                </a:tc>
                <a:extLst>
                  <a:ext uri="{0D108BD9-81ED-4DB2-BD59-A6C34878D82A}">
                    <a16:rowId xmlns:a16="http://schemas.microsoft.com/office/drawing/2014/main" val="282103860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 y="29496"/>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743259" y="1079690"/>
            <a:ext cx="4522716"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PROPOSED METHODOLOGY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TextBox 1">
            <a:extLst>
              <a:ext uri="{FF2B5EF4-FFF2-40B4-BE49-F238E27FC236}">
                <a16:creationId xmlns:a16="http://schemas.microsoft.com/office/drawing/2014/main" id="{7994E009-918F-D5D7-7133-41F89F71FA4D}"/>
              </a:ext>
            </a:extLst>
          </p:cNvPr>
          <p:cNvSpPr txBox="1"/>
          <p:nvPr/>
        </p:nvSpPr>
        <p:spPr>
          <a:xfrm>
            <a:off x="757083" y="1838632"/>
            <a:ext cx="7885471" cy="2951064"/>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v"/>
            </a:pPr>
            <a:r>
              <a:rPr lang="en-US" dirty="0">
                <a:solidFill>
                  <a:srgbClr val="374151"/>
                </a:solidFill>
                <a:latin typeface="Times New Roman" panose="02020603050405020304" pitchFamily="18" charset="0"/>
                <a:cs typeface="Times New Roman" panose="02020603050405020304" pitchFamily="18" charset="0"/>
              </a:rPr>
              <a:t>The proposed system uses XG Boost, Random Forest, Support Vector Classifier</a:t>
            </a:r>
          </a:p>
          <a:p>
            <a:pPr algn="just">
              <a:lnSpc>
                <a:spcPct val="150000"/>
              </a:lnSpc>
            </a:pPr>
            <a:r>
              <a:rPr lang="en-US" dirty="0">
                <a:solidFill>
                  <a:srgbClr val="374151"/>
                </a:solidFill>
                <a:latin typeface="Times New Roman" panose="02020603050405020304" pitchFamily="18" charset="0"/>
                <a:cs typeface="Times New Roman" panose="02020603050405020304" pitchFamily="18" charset="0"/>
              </a:rPr>
              <a:t>     (SVC), Support Vector Machine (SVM) algorithms   </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Then for Real time Detection of water parameters IoT Sensors are being </a:t>
            </a:r>
            <a:r>
              <a:rPr lang="en-US" dirty="0">
                <a:solidFill>
                  <a:srgbClr val="374151"/>
                </a:solidFill>
                <a:latin typeface="Times New Roman" panose="02020603050405020304" pitchFamily="18" charset="0"/>
                <a:cs typeface="Times New Roman" panose="02020603050405020304" pitchFamily="18" charset="0"/>
              </a:rPr>
              <a:t>used</a:t>
            </a:r>
          </a:p>
          <a:p>
            <a:pPr marL="285750" indent="-285750" algn="just">
              <a:lnSpc>
                <a:spcPct val="150000"/>
              </a:lnSpc>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parameters taken for Water Quality Prediction are pH, Hardness, Solids, Chloramines, Sulfate, Conductivity, Organic Carbon, Trihalomethanes, Turbidity</a:t>
            </a:r>
          </a:p>
          <a:p>
            <a:pPr marL="285750" indent="-285750" algn="just">
              <a:lnSpc>
                <a:spcPct val="150000"/>
              </a:lnSpc>
              <a:buFont typeface="Wingdings" panose="05000000000000000000" pitchFamily="2" charset="2"/>
              <a:buChar char="v"/>
            </a:pPr>
            <a:r>
              <a:rPr lang="en-US" dirty="0">
                <a:solidFill>
                  <a:srgbClr val="374151"/>
                </a:solidFill>
                <a:latin typeface="Times New Roman" panose="02020603050405020304" pitchFamily="18" charset="0"/>
                <a:cs typeface="Times New Roman" panose="02020603050405020304" pitchFamily="18" charset="0"/>
              </a:rPr>
              <a:t>An Application is Developed to check the water quality.</a:t>
            </a:r>
          </a:p>
          <a:p>
            <a:pPr algn="just">
              <a:lnSpc>
                <a:spcPct val="150000"/>
              </a:lnSpc>
            </a:pPr>
            <a:endParaRPr lang="en-US" sz="18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9754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88"/>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446235" y="1102328"/>
            <a:ext cx="2251528"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WORK FLOW</a:t>
            </a:r>
          </a:p>
          <a:p>
            <a:pPr>
              <a:defRPr/>
            </a:pPr>
            <a:endParaRPr lang="en-US" sz="2000" dirty="0">
              <a:latin typeface="Times New Roman" pitchFamily="18" charset="0"/>
              <a:cs typeface="Times New Roman" pitchFamily="18" charset="0"/>
            </a:endParaRPr>
          </a:p>
          <a:p>
            <a:pPr>
              <a:defRPr/>
            </a:pPr>
            <a:endParaRPr lang="en-US" sz="200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1116344" y="1481799"/>
            <a:ext cx="7392946" cy="487967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lnSpc>
                <a:spcPct val="100000"/>
              </a:lnSpc>
              <a:buFont typeface="Arial" panose="020B0604020202020204" pitchFamily="34" charset="0"/>
              <a:buChar char="•"/>
              <a:defRPr/>
            </a:pPr>
            <a:endParaRPr lang="en-US" sz="1800" b="1"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B729D308-2FCD-FA01-8BCF-C06C47CD8FA9}"/>
              </a:ext>
            </a:extLst>
          </p:cNvPr>
          <p:cNvSpPr/>
          <p:nvPr/>
        </p:nvSpPr>
        <p:spPr>
          <a:xfrm>
            <a:off x="2068830" y="2096184"/>
            <a:ext cx="182941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47E8141-B224-5316-05D5-B2B450F9A970}"/>
              </a:ext>
            </a:extLst>
          </p:cNvPr>
          <p:cNvSpPr/>
          <p:nvPr/>
        </p:nvSpPr>
        <p:spPr>
          <a:xfrm>
            <a:off x="4111614" y="2096183"/>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58FCB26-29D5-DF2E-AC07-41B5CED1EB18}"/>
              </a:ext>
            </a:extLst>
          </p:cNvPr>
          <p:cNvSpPr txBox="1"/>
          <p:nvPr/>
        </p:nvSpPr>
        <p:spPr>
          <a:xfrm>
            <a:off x="2423456" y="2096183"/>
            <a:ext cx="1165860"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Deploy Sensors</a:t>
            </a:r>
          </a:p>
        </p:txBody>
      </p:sp>
      <p:sp>
        <p:nvSpPr>
          <p:cNvPr id="11" name="TextBox 10">
            <a:extLst>
              <a:ext uri="{FF2B5EF4-FFF2-40B4-BE49-F238E27FC236}">
                <a16:creationId xmlns:a16="http://schemas.microsoft.com/office/drawing/2014/main" id="{928CB265-2C2D-7115-8A62-1B17E7DF9E3A}"/>
              </a:ext>
            </a:extLst>
          </p:cNvPr>
          <p:cNvSpPr txBox="1"/>
          <p:nvPr/>
        </p:nvSpPr>
        <p:spPr>
          <a:xfrm>
            <a:off x="4263631" y="2096182"/>
            <a:ext cx="1098371"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Collect Data</a:t>
            </a:r>
          </a:p>
        </p:txBody>
      </p:sp>
      <p:sp>
        <p:nvSpPr>
          <p:cNvPr id="12" name="Rectangle 11">
            <a:extLst>
              <a:ext uri="{FF2B5EF4-FFF2-40B4-BE49-F238E27FC236}">
                <a16:creationId xmlns:a16="http://schemas.microsoft.com/office/drawing/2014/main" id="{E1B95BA9-9F04-F17C-E9B0-A55DE4F83F35}"/>
              </a:ext>
            </a:extLst>
          </p:cNvPr>
          <p:cNvSpPr/>
          <p:nvPr/>
        </p:nvSpPr>
        <p:spPr>
          <a:xfrm>
            <a:off x="5801012" y="2105827"/>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5A5A1FDB-1A82-DA81-DC12-10C20A00C11A}"/>
              </a:ext>
            </a:extLst>
          </p:cNvPr>
          <p:cNvSpPr/>
          <p:nvPr/>
        </p:nvSpPr>
        <p:spPr>
          <a:xfrm>
            <a:off x="528398" y="2107165"/>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565A7AE5-CEA6-656A-E4FF-A80EFE20C2B5}"/>
              </a:ext>
            </a:extLst>
          </p:cNvPr>
          <p:cNvSpPr txBox="1"/>
          <p:nvPr/>
        </p:nvSpPr>
        <p:spPr>
          <a:xfrm>
            <a:off x="659710" y="2234682"/>
            <a:ext cx="1165860" cy="369332"/>
          </a:xfrm>
          <a:prstGeom prst="rect">
            <a:avLst/>
          </a:prstGeom>
          <a:noFill/>
        </p:spPr>
        <p:txBody>
          <a:bodyPr wrap="square" rtlCol="0">
            <a:spAutoFit/>
          </a:bodyPr>
          <a:lstStyle/>
          <a:p>
            <a:pPr algn="ctr"/>
            <a:r>
              <a:rPr lang="en-IN" dirty="0">
                <a:latin typeface="Times New Roman" panose="02020603050405020304" pitchFamily="18" charset="0"/>
                <a:ea typeface="Tahoma" panose="020B0604030504040204" pitchFamily="34" charset="0"/>
                <a:cs typeface="Times New Roman" panose="02020603050405020304" pitchFamily="18" charset="0"/>
              </a:rPr>
              <a:t>Start</a:t>
            </a:r>
          </a:p>
        </p:txBody>
      </p:sp>
      <p:sp>
        <p:nvSpPr>
          <p:cNvPr id="17" name="TextBox 16">
            <a:extLst>
              <a:ext uri="{FF2B5EF4-FFF2-40B4-BE49-F238E27FC236}">
                <a16:creationId xmlns:a16="http://schemas.microsoft.com/office/drawing/2014/main" id="{84BE3EC3-4359-3BE4-B788-A5FED77B765B}"/>
              </a:ext>
            </a:extLst>
          </p:cNvPr>
          <p:cNvSpPr txBox="1"/>
          <p:nvPr/>
        </p:nvSpPr>
        <p:spPr>
          <a:xfrm>
            <a:off x="5778069" y="2096181"/>
            <a:ext cx="1505446"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Pre -processing</a:t>
            </a:r>
          </a:p>
        </p:txBody>
      </p:sp>
      <p:sp>
        <p:nvSpPr>
          <p:cNvPr id="18" name="Rectangle 17">
            <a:extLst>
              <a:ext uri="{FF2B5EF4-FFF2-40B4-BE49-F238E27FC236}">
                <a16:creationId xmlns:a16="http://schemas.microsoft.com/office/drawing/2014/main" id="{019DC2D7-4104-9379-83AA-2C232B444509}"/>
              </a:ext>
            </a:extLst>
          </p:cNvPr>
          <p:cNvSpPr/>
          <p:nvPr/>
        </p:nvSpPr>
        <p:spPr>
          <a:xfrm>
            <a:off x="3500198" y="4224312"/>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15BE473-6F46-EEA6-3EBE-02F871CBEC39}"/>
              </a:ext>
            </a:extLst>
          </p:cNvPr>
          <p:cNvSpPr/>
          <p:nvPr/>
        </p:nvSpPr>
        <p:spPr>
          <a:xfrm>
            <a:off x="747074" y="3208096"/>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D6301245-DF73-3E6C-4378-548695ACE1F1}"/>
              </a:ext>
            </a:extLst>
          </p:cNvPr>
          <p:cNvSpPr/>
          <p:nvPr/>
        </p:nvSpPr>
        <p:spPr>
          <a:xfrm>
            <a:off x="2398570" y="3208096"/>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27ED4910-187E-F753-1D5A-D0D326214A70}"/>
              </a:ext>
            </a:extLst>
          </p:cNvPr>
          <p:cNvSpPr/>
          <p:nvPr/>
        </p:nvSpPr>
        <p:spPr>
          <a:xfrm>
            <a:off x="4092583" y="3208096"/>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51ABBE3B-74A7-5ECD-CFA8-80BF4DBAED4F}"/>
              </a:ext>
            </a:extLst>
          </p:cNvPr>
          <p:cNvSpPr/>
          <p:nvPr/>
        </p:nvSpPr>
        <p:spPr>
          <a:xfrm>
            <a:off x="5801012" y="3208096"/>
            <a:ext cx="1407295"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622F2373-B13F-C2DA-53D6-22762FA8111A}"/>
              </a:ext>
            </a:extLst>
          </p:cNvPr>
          <p:cNvSpPr txBox="1"/>
          <p:nvPr/>
        </p:nvSpPr>
        <p:spPr>
          <a:xfrm>
            <a:off x="2519287" y="3284220"/>
            <a:ext cx="116586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Prediction</a:t>
            </a:r>
          </a:p>
        </p:txBody>
      </p:sp>
      <p:sp>
        <p:nvSpPr>
          <p:cNvPr id="25" name="TextBox 24">
            <a:extLst>
              <a:ext uri="{FF2B5EF4-FFF2-40B4-BE49-F238E27FC236}">
                <a16:creationId xmlns:a16="http://schemas.microsoft.com/office/drawing/2014/main" id="{79C40540-E68A-148E-8AE2-FEA3CA22CE82}"/>
              </a:ext>
            </a:extLst>
          </p:cNvPr>
          <p:cNvSpPr txBox="1"/>
          <p:nvPr/>
        </p:nvSpPr>
        <p:spPr>
          <a:xfrm>
            <a:off x="4175135" y="3175563"/>
            <a:ext cx="1305609"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ML Algorithms</a:t>
            </a:r>
          </a:p>
        </p:txBody>
      </p:sp>
      <p:sp>
        <p:nvSpPr>
          <p:cNvPr id="26" name="TextBox 25">
            <a:extLst>
              <a:ext uri="{FF2B5EF4-FFF2-40B4-BE49-F238E27FC236}">
                <a16:creationId xmlns:a16="http://schemas.microsoft.com/office/drawing/2014/main" id="{A58A9ECE-884E-07DC-9595-3F044EF6A2FC}"/>
              </a:ext>
            </a:extLst>
          </p:cNvPr>
          <p:cNvSpPr txBox="1"/>
          <p:nvPr/>
        </p:nvSpPr>
        <p:spPr>
          <a:xfrm>
            <a:off x="5967106" y="3244334"/>
            <a:ext cx="116586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Training</a:t>
            </a:r>
          </a:p>
        </p:txBody>
      </p:sp>
      <p:sp>
        <p:nvSpPr>
          <p:cNvPr id="27" name="TextBox 26">
            <a:extLst>
              <a:ext uri="{FF2B5EF4-FFF2-40B4-BE49-F238E27FC236}">
                <a16:creationId xmlns:a16="http://schemas.microsoft.com/office/drawing/2014/main" id="{4A2AF5C2-27EB-E269-D59E-78A97413AE24}"/>
              </a:ext>
            </a:extLst>
          </p:cNvPr>
          <p:cNvSpPr txBox="1"/>
          <p:nvPr/>
        </p:nvSpPr>
        <p:spPr>
          <a:xfrm>
            <a:off x="857184" y="3196217"/>
            <a:ext cx="1165860" cy="646331"/>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Generate Result</a:t>
            </a:r>
          </a:p>
        </p:txBody>
      </p:sp>
      <p:sp>
        <p:nvSpPr>
          <p:cNvPr id="28" name="TextBox 27">
            <a:extLst>
              <a:ext uri="{FF2B5EF4-FFF2-40B4-BE49-F238E27FC236}">
                <a16:creationId xmlns:a16="http://schemas.microsoft.com/office/drawing/2014/main" id="{4150796C-F4FD-6107-35E4-5B6D49BC5828}"/>
              </a:ext>
            </a:extLst>
          </p:cNvPr>
          <p:cNvSpPr txBox="1"/>
          <p:nvPr/>
        </p:nvSpPr>
        <p:spPr>
          <a:xfrm>
            <a:off x="3620915" y="4362811"/>
            <a:ext cx="1165860" cy="369332"/>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Stop</a:t>
            </a:r>
          </a:p>
        </p:txBody>
      </p:sp>
      <p:cxnSp>
        <p:nvCxnSpPr>
          <p:cNvPr id="32" name="Straight Arrow Connector 31">
            <a:extLst>
              <a:ext uri="{FF2B5EF4-FFF2-40B4-BE49-F238E27FC236}">
                <a16:creationId xmlns:a16="http://schemas.microsoft.com/office/drawing/2014/main" id="{3FBFBB47-EF7B-8B30-7896-CB8D15E36F83}"/>
              </a:ext>
            </a:extLst>
          </p:cNvPr>
          <p:cNvCxnSpPr>
            <a:cxnSpLocks/>
          </p:cNvCxnSpPr>
          <p:nvPr/>
        </p:nvCxnSpPr>
        <p:spPr>
          <a:xfrm>
            <a:off x="1546860" y="4547477"/>
            <a:ext cx="1921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42A0AE8-8F1C-7195-9172-FE93FE9B398A}"/>
              </a:ext>
            </a:extLst>
          </p:cNvPr>
          <p:cNvCxnSpPr/>
          <p:nvPr/>
        </p:nvCxnSpPr>
        <p:spPr>
          <a:xfrm flipV="1">
            <a:off x="1546860" y="3854427"/>
            <a:ext cx="0" cy="693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438E40-CC77-0D4B-6EA8-B56298DE9675}"/>
              </a:ext>
            </a:extLst>
          </p:cNvPr>
          <p:cNvCxnSpPr/>
          <p:nvPr/>
        </p:nvCxnSpPr>
        <p:spPr>
          <a:xfrm>
            <a:off x="1935693" y="2443669"/>
            <a:ext cx="1101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D3C8249-BFC2-9C87-48AA-BDB835F83669}"/>
              </a:ext>
            </a:extLst>
          </p:cNvPr>
          <p:cNvCxnSpPr>
            <a:cxnSpLocks/>
          </p:cNvCxnSpPr>
          <p:nvPr/>
        </p:nvCxnSpPr>
        <p:spPr>
          <a:xfrm>
            <a:off x="6550036" y="2752158"/>
            <a:ext cx="0" cy="475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06C9A5-0E00-425A-2AA5-A83531F30C6E}"/>
              </a:ext>
            </a:extLst>
          </p:cNvPr>
          <p:cNvCxnSpPr>
            <a:cxnSpLocks/>
          </p:cNvCxnSpPr>
          <p:nvPr/>
        </p:nvCxnSpPr>
        <p:spPr>
          <a:xfrm>
            <a:off x="3898240" y="2460372"/>
            <a:ext cx="194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A956CD-2DD1-6EA1-FC72-45E46D9A0CF8}"/>
              </a:ext>
            </a:extLst>
          </p:cNvPr>
          <p:cNvCxnSpPr>
            <a:cxnSpLocks/>
          </p:cNvCxnSpPr>
          <p:nvPr/>
        </p:nvCxnSpPr>
        <p:spPr>
          <a:xfrm>
            <a:off x="5538502" y="2460372"/>
            <a:ext cx="2625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708E4B7-6F7C-6B0F-BC9D-B343F38D7CAA}"/>
              </a:ext>
            </a:extLst>
          </p:cNvPr>
          <p:cNvCxnSpPr>
            <a:cxnSpLocks/>
          </p:cNvCxnSpPr>
          <p:nvPr/>
        </p:nvCxnSpPr>
        <p:spPr>
          <a:xfrm>
            <a:off x="5518909" y="3519382"/>
            <a:ext cx="2628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8D5E10C-C7D5-8F84-D7D3-A48936FE0569}"/>
              </a:ext>
            </a:extLst>
          </p:cNvPr>
          <p:cNvCxnSpPr>
            <a:cxnSpLocks/>
          </p:cNvCxnSpPr>
          <p:nvPr/>
        </p:nvCxnSpPr>
        <p:spPr>
          <a:xfrm>
            <a:off x="3805865" y="3540344"/>
            <a:ext cx="266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EDF5A29-69B2-72B8-1D2C-44DC6B1607B1}"/>
              </a:ext>
            </a:extLst>
          </p:cNvPr>
          <p:cNvCxnSpPr>
            <a:cxnSpLocks/>
          </p:cNvCxnSpPr>
          <p:nvPr/>
        </p:nvCxnSpPr>
        <p:spPr>
          <a:xfrm>
            <a:off x="2054186" y="3541807"/>
            <a:ext cx="3692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580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969499" y="880325"/>
            <a:ext cx="5205000"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REQUIREMENTS SPECIFICATION</a:t>
            </a:r>
          </a:p>
          <a:p>
            <a:pPr>
              <a:defRPr/>
            </a:pPr>
            <a:endParaRPr lang="en-US" sz="2000" dirty="0">
              <a:latin typeface="Times New Roman" pitchFamily="18" charset="0"/>
              <a:cs typeface="Times New Roman" pitchFamily="18" charset="0"/>
            </a:endParaRPr>
          </a:p>
          <a:p>
            <a:pPr>
              <a:defRPr/>
            </a:pPr>
            <a:endParaRPr lang="en-US" sz="2000" dirty="0"/>
          </a:p>
        </p:txBody>
      </p:sp>
      <p:graphicFrame>
        <p:nvGraphicFramePr>
          <p:cNvPr id="8" name="Table 7">
            <a:extLst>
              <a:ext uri="{FF2B5EF4-FFF2-40B4-BE49-F238E27FC236}">
                <a16:creationId xmlns:a16="http://schemas.microsoft.com/office/drawing/2014/main" id="{B3B1D2D2-490E-D90F-D695-5267DC549BA2}"/>
              </a:ext>
            </a:extLst>
          </p:cNvPr>
          <p:cNvGraphicFramePr>
            <a:graphicFrameLocks noGrp="1"/>
          </p:cNvGraphicFramePr>
          <p:nvPr>
            <p:extLst>
              <p:ext uri="{D42A27DB-BD31-4B8C-83A1-F6EECF244321}">
                <p14:modId xmlns:p14="http://schemas.microsoft.com/office/powerpoint/2010/main" val="2987590579"/>
              </p:ext>
            </p:extLst>
          </p:nvPr>
        </p:nvGraphicFramePr>
        <p:xfrm>
          <a:off x="880110" y="1868130"/>
          <a:ext cx="7383780" cy="3918341"/>
        </p:xfrm>
        <a:graphic>
          <a:graphicData uri="http://schemas.openxmlformats.org/drawingml/2006/table">
            <a:tbl>
              <a:tblPr firstRow="1" firstCol="1" bandRow="1">
                <a:tableStyleId>{5940675A-B579-460E-94D1-54222C63F5DA}</a:tableStyleId>
              </a:tblPr>
              <a:tblGrid>
                <a:gridCol w="2014855">
                  <a:extLst>
                    <a:ext uri="{9D8B030D-6E8A-4147-A177-3AD203B41FA5}">
                      <a16:colId xmlns:a16="http://schemas.microsoft.com/office/drawing/2014/main" val="2121526563"/>
                    </a:ext>
                  </a:extLst>
                </a:gridCol>
                <a:gridCol w="238760">
                  <a:extLst>
                    <a:ext uri="{9D8B030D-6E8A-4147-A177-3AD203B41FA5}">
                      <a16:colId xmlns:a16="http://schemas.microsoft.com/office/drawing/2014/main" val="1549742102"/>
                    </a:ext>
                  </a:extLst>
                </a:gridCol>
                <a:gridCol w="1620520">
                  <a:extLst>
                    <a:ext uri="{9D8B030D-6E8A-4147-A177-3AD203B41FA5}">
                      <a16:colId xmlns:a16="http://schemas.microsoft.com/office/drawing/2014/main" val="1418906941"/>
                    </a:ext>
                  </a:extLst>
                </a:gridCol>
                <a:gridCol w="3509645">
                  <a:extLst>
                    <a:ext uri="{9D8B030D-6E8A-4147-A177-3AD203B41FA5}">
                      <a16:colId xmlns:a16="http://schemas.microsoft.com/office/drawing/2014/main" val="1947608176"/>
                    </a:ext>
                  </a:extLst>
                </a:gridCol>
              </a:tblGrid>
              <a:tr h="389343">
                <a:tc gridSpan="3">
                  <a:txBody>
                    <a:bodyPr/>
                    <a:lstStyle/>
                    <a:p>
                      <a:pPr algn="ctr">
                        <a:lnSpc>
                          <a:spcPct val="107000"/>
                        </a:lnSpc>
                        <a:spcAft>
                          <a:spcPts val="800"/>
                        </a:spcAft>
                      </a:pPr>
                      <a:r>
                        <a:rPr lang="en-IN" sz="1800" b="1" kern="100" dirty="0">
                          <a:effectLst/>
                          <a:latin typeface="Times New Roman" panose="02020603050405020304" pitchFamily="18" charset="0"/>
                          <a:cs typeface="Times New Roman" panose="02020603050405020304" pitchFamily="18" charset="0"/>
                        </a:rPr>
                        <a:t>SOFTWARE REQUIREMENTS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hMerge="1">
                  <a:txBody>
                    <a:bodyPr/>
                    <a:lstStyle/>
                    <a:p>
                      <a:endParaRPr lang="en-IN"/>
                    </a:p>
                  </a:txBody>
                  <a:tcPr/>
                </a:tc>
                <a:tc hMerge="1">
                  <a:txBody>
                    <a:bodyPr/>
                    <a:lstStyle/>
                    <a:p>
                      <a:endParaRPr lang="en-IN"/>
                    </a:p>
                  </a:txBody>
                  <a:tcPr/>
                </a:tc>
                <a:tc>
                  <a:txBody>
                    <a:bodyPr/>
                    <a:lstStyle/>
                    <a:p>
                      <a:pPr algn="ctr">
                        <a:lnSpc>
                          <a:spcPct val="107000"/>
                        </a:lnSpc>
                        <a:spcAft>
                          <a:spcPts val="800"/>
                        </a:spcAft>
                      </a:pPr>
                      <a:r>
                        <a:rPr lang="en-IN" sz="1800" b="1" kern="100" dirty="0">
                          <a:effectLst/>
                          <a:latin typeface="Times New Roman" panose="02020603050405020304" pitchFamily="18" charset="0"/>
                          <a:cs typeface="Times New Roman" panose="02020603050405020304" pitchFamily="18" charset="0"/>
                        </a:rPr>
                        <a:t>HARDWARE REQUIREMENTS</a:t>
                      </a:r>
                      <a:endPar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55206350"/>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Operating System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Windows OS</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pH Sensor</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9522073"/>
                  </a:ext>
                </a:extLst>
              </a:tr>
              <a:tr h="74233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Programming Language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p>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Python, C</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Temperature Sensor</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2964218"/>
                  </a:ext>
                </a:extLst>
              </a:tr>
              <a:tr h="63069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Installation Software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Python</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Turbidity Sensor</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4044749"/>
                  </a:ext>
                </a:extLst>
              </a:tr>
              <a:tr h="630694">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Platform</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Visual Studio Code</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Arduino UNO</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3958965"/>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ESP32866 Microcontroller</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9732400"/>
                  </a:ext>
                </a:extLst>
              </a:tr>
              <a:tr h="384459">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latin typeface="Times New Roman" panose="02020603050405020304" pitchFamily="18" charset="0"/>
                          <a:cs typeface="Times New Roman" panose="02020603050405020304" pitchFamily="18" charset="0"/>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dirty="0">
                          <a:effectLst/>
                          <a:latin typeface="Times New Roman" panose="02020603050405020304" pitchFamily="18" charset="0"/>
                          <a:cs typeface="Times New Roman" panose="02020603050405020304" pitchFamily="18" charset="0"/>
                        </a:rPr>
                        <a:t>16*2 LCD Display</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859931"/>
                  </a:ext>
                </a:extLst>
              </a:tr>
              <a:tr h="371899">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a:effectLst/>
                        </a:rPr>
                        <a:t> </a:t>
                      </a:r>
                      <a:endParaRPr lang="en-IN" sz="18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nSpc>
                          <a:spcPct val="107000"/>
                        </a:lnSpc>
                        <a:spcAft>
                          <a:spcPts val="800"/>
                        </a:spcAft>
                      </a:pPr>
                      <a:r>
                        <a:rPr lang="en-IN" sz="1800" kern="100" dirty="0">
                          <a:effectLst/>
                        </a:rPr>
                        <a:t> </a:t>
                      </a:r>
                      <a:endParaRPr lang="en-IN" sz="18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44308288"/>
                  </a:ext>
                </a:extLst>
              </a:tr>
            </a:tbl>
          </a:graphicData>
        </a:graphic>
      </p:graphicFrame>
    </p:spTree>
    <p:extLst>
      <p:ext uri="{BB962C8B-B14F-4D97-AF65-F5344CB8AC3E}">
        <p14:creationId xmlns:p14="http://schemas.microsoft.com/office/powerpoint/2010/main" val="752139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225040" y="846681"/>
            <a:ext cx="4522716" cy="758942"/>
          </a:xfrm>
        </p:spPr>
        <p:txBody>
          <a:bodyPr>
            <a:normAutofit/>
          </a:bodyPr>
          <a:lstStyle/>
          <a:p>
            <a:pPr algn="l">
              <a:lnSpc>
                <a:spcPct val="150000"/>
              </a:lnSpc>
              <a:defRPr/>
            </a:pPr>
            <a:r>
              <a:rPr lang="en-US" b="1" dirty="0">
                <a:latin typeface="Times New Roman" panose="02020603050405020304" pitchFamily="18" charset="0"/>
                <a:cs typeface="Times New Roman" panose="02020603050405020304" pitchFamily="18" charset="0"/>
              </a:rPr>
              <a:t>MODULES SPLIT UP</a:t>
            </a: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1063496" y="1428642"/>
            <a:ext cx="7392946" cy="497215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00000"/>
              </a:lnSpc>
              <a:buFont typeface="Wingdings" panose="05000000000000000000" pitchFamily="2" charset="2"/>
              <a:buChar char="v"/>
              <a:defRPr/>
            </a:pPr>
            <a:r>
              <a:rPr lang="en-US" sz="1600" b="1" dirty="0">
                <a:latin typeface="Times New Roman" panose="02020603050405020304" pitchFamily="18" charset="0"/>
                <a:cs typeface="Times New Roman" panose="02020603050405020304" pitchFamily="18" charset="0"/>
              </a:rPr>
              <a:t>Sensor module: </a:t>
            </a:r>
            <a:r>
              <a:rPr lang="en-US" sz="1600" dirty="0">
                <a:latin typeface="Times New Roman" panose="02020603050405020304" pitchFamily="18" charset="0"/>
                <a:cs typeface="Times New Roman" panose="02020603050405020304" pitchFamily="18" charset="0"/>
              </a:rPr>
              <a:t>This module is responsible for collecting data from various water quality sensors such as pH, temperature, turbidity, etc. The collected data is then transmitted to the central system through wireless communication protocols like Wi-Fi or LoRa.</a:t>
            </a:r>
          </a:p>
          <a:p>
            <a:pPr marL="285750" indent="-285750" algn="just">
              <a:lnSpc>
                <a:spcPct val="100000"/>
              </a:lnSpc>
              <a:buFont typeface="Wingdings" panose="05000000000000000000" pitchFamily="2" charset="2"/>
              <a:buChar char="v"/>
              <a:defRPr/>
            </a:pPr>
            <a:r>
              <a:rPr lang="en-US" sz="1600" b="1" dirty="0">
                <a:latin typeface="Times New Roman" panose="02020603050405020304" pitchFamily="18" charset="0"/>
                <a:cs typeface="Times New Roman" panose="02020603050405020304" pitchFamily="18" charset="0"/>
              </a:rPr>
              <a:t>Data acquisition and transmission module: </a:t>
            </a:r>
            <a:r>
              <a:rPr lang="en-US" sz="1600" dirty="0">
                <a:latin typeface="Times New Roman" panose="02020603050405020304" pitchFamily="18" charset="0"/>
                <a:cs typeface="Times New Roman" panose="02020603050405020304" pitchFamily="18" charset="0"/>
              </a:rPr>
              <a:t>This module is responsible for collecting the data from the sensor module and transmitting it to the central system. It may include microcontrollers, wireless communication protocols, and other hardware components.</a:t>
            </a:r>
          </a:p>
          <a:p>
            <a:pPr marL="285750" indent="-285750" algn="just">
              <a:lnSpc>
                <a:spcPct val="100000"/>
              </a:lnSpc>
              <a:buFont typeface="Wingdings" panose="05000000000000000000" pitchFamily="2" charset="2"/>
              <a:buChar char="v"/>
              <a:defRPr/>
            </a:pPr>
            <a:r>
              <a:rPr lang="en-US" sz="1600" b="1" dirty="0">
                <a:latin typeface="Times New Roman" panose="02020603050405020304" pitchFamily="18" charset="0"/>
                <a:cs typeface="Times New Roman" panose="02020603050405020304" pitchFamily="18" charset="0"/>
              </a:rPr>
              <a:t>Data storage and management module: </a:t>
            </a:r>
            <a:r>
              <a:rPr lang="en-US" sz="1600" dirty="0">
                <a:latin typeface="Times New Roman" panose="02020603050405020304" pitchFamily="18" charset="0"/>
                <a:cs typeface="Times New Roman" panose="02020603050405020304" pitchFamily="18" charset="0"/>
              </a:rPr>
              <a:t>This module is responsible for storing the collected data in a database or cloud-based platform, which can be accessed by the machine learning module for analysis and prediction.</a:t>
            </a:r>
          </a:p>
          <a:p>
            <a:pPr marL="285750" indent="-285750" algn="just">
              <a:lnSpc>
                <a:spcPct val="100000"/>
              </a:lnSpc>
              <a:buFont typeface="Wingdings" panose="05000000000000000000" pitchFamily="2" charset="2"/>
              <a:buChar char="v"/>
              <a:defRPr/>
            </a:pPr>
            <a:r>
              <a:rPr lang="en-US" sz="1600" b="1" dirty="0">
                <a:latin typeface="Times New Roman" panose="02020603050405020304" pitchFamily="18" charset="0"/>
                <a:cs typeface="Times New Roman" panose="02020603050405020304" pitchFamily="18" charset="0"/>
              </a:rPr>
              <a:t>Water Quality Prediction Module: </a:t>
            </a:r>
            <a:r>
              <a:rPr lang="en-US" sz="1600" dirty="0">
                <a:latin typeface="Times New Roman" panose="02020603050405020304" pitchFamily="18" charset="0"/>
                <a:cs typeface="Times New Roman" panose="02020603050405020304" pitchFamily="18" charset="0"/>
              </a:rPr>
              <a:t>This module uses advanced algorithms and techniques to analyze the collected data and predict water quality parameters such as pH, turbidity, conductivity etc. It may use supervised or unsupervised learning algorithms to train the model and make predictions.</a:t>
            </a:r>
          </a:p>
          <a:p>
            <a:pPr marL="285750" indent="-285750" algn="just">
              <a:lnSpc>
                <a:spcPct val="100000"/>
              </a:lnSpc>
              <a:buFont typeface="Wingdings" panose="05000000000000000000" pitchFamily="2" charset="2"/>
              <a:buChar char="v"/>
              <a:defRPr/>
            </a:pPr>
            <a:r>
              <a:rPr lang="en-US" sz="1600" b="1" dirty="0">
                <a:latin typeface="Times New Roman" panose="02020603050405020304" pitchFamily="18" charset="0"/>
                <a:cs typeface="Times New Roman" panose="02020603050405020304" pitchFamily="18" charset="0"/>
              </a:rPr>
              <a:t>User interface module: </a:t>
            </a:r>
            <a:r>
              <a:rPr lang="en-US" sz="1600" dirty="0">
                <a:latin typeface="Times New Roman" panose="02020603050405020304" pitchFamily="18" charset="0"/>
                <a:cs typeface="Times New Roman" panose="02020603050405020304" pitchFamily="18" charset="0"/>
              </a:rPr>
              <a:t>This module is responsible for providing a user-friendly interface to the end-users of the system, allowing them to predict the water quality.</a:t>
            </a:r>
          </a:p>
        </p:txBody>
      </p:sp>
    </p:spTree>
    <p:extLst>
      <p:ext uri="{BB962C8B-B14F-4D97-AF65-F5344CB8AC3E}">
        <p14:creationId xmlns:p14="http://schemas.microsoft.com/office/powerpoint/2010/main" val="87683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r>
              <a:rPr lang="en-US" b="1" dirty="0">
                <a:latin typeface="Times New Roman" panose="02020603050405020304" pitchFamily="18" charset="0"/>
                <a:cs typeface="Times New Roman" panose="02020603050405020304" pitchFamily="18" charset="0"/>
              </a:rPr>
              <a:t>RESULTS</a:t>
            </a: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6" name="Picture 5">
            <a:extLst>
              <a:ext uri="{FF2B5EF4-FFF2-40B4-BE49-F238E27FC236}">
                <a16:creationId xmlns:a16="http://schemas.microsoft.com/office/drawing/2014/main" id="{EBE56CCF-B866-5C23-2570-498D757115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30477" y="1989440"/>
            <a:ext cx="6328907" cy="3076964"/>
          </a:xfrm>
          <a:prstGeom prst="rect">
            <a:avLst/>
          </a:prstGeom>
        </p:spPr>
      </p:pic>
    </p:spTree>
    <p:extLst>
      <p:ext uri="{BB962C8B-B14F-4D97-AF65-F5344CB8AC3E}">
        <p14:creationId xmlns:p14="http://schemas.microsoft.com/office/powerpoint/2010/main" val="2919692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4" name="Picture 3">
            <a:extLst>
              <a:ext uri="{FF2B5EF4-FFF2-40B4-BE49-F238E27FC236}">
                <a16:creationId xmlns:a16="http://schemas.microsoft.com/office/drawing/2014/main" id="{89B09E9C-9BD0-B574-33A5-28E9F3B82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27480" y="1865409"/>
            <a:ext cx="6721658" cy="3262805"/>
          </a:xfrm>
          <a:prstGeom prst="rect">
            <a:avLst/>
          </a:prstGeom>
        </p:spPr>
      </p:pic>
    </p:spTree>
    <p:extLst>
      <p:ext uri="{BB962C8B-B14F-4D97-AF65-F5344CB8AC3E}">
        <p14:creationId xmlns:p14="http://schemas.microsoft.com/office/powerpoint/2010/main" val="299859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4" name="Picture 3">
            <a:extLst>
              <a:ext uri="{FF2B5EF4-FFF2-40B4-BE49-F238E27FC236}">
                <a16:creationId xmlns:a16="http://schemas.microsoft.com/office/drawing/2014/main" id="{89B09E9C-9BD0-B574-33A5-28E9F3B828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32731" y="1865409"/>
            <a:ext cx="6711156" cy="3262805"/>
          </a:xfrm>
          <a:prstGeom prst="rect">
            <a:avLst/>
          </a:prstGeom>
        </p:spPr>
      </p:pic>
    </p:spTree>
    <p:extLst>
      <p:ext uri="{BB962C8B-B14F-4D97-AF65-F5344CB8AC3E}">
        <p14:creationId xmlns:p14="http://schemas.microsoft.com/office/powerpoint/2010/main" val="143415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2" name="Picture 1">
            <a:extLst>
              <a:ext uri="{FF2B5EF4-FFF2-40B4-BE49-F238E27FC236}">
                <a16:creationId xmlns:a16="http://schemas.microsoft.com/office/drawing/2014/main" id="{174DE173-EC7B-FEA4-775D-D0CDED426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6245" y="2039407"/>
            <a:ext cx="5731510" cy="2779185"/>
          </a:xfrm>
          <a:prstGeom prst="rect">
            <a:avLst/>
          </a:prstGeom>
        </p:spPr>
      </p:pic>
    </p:spTree>
    <p:extLst>
      <p:ext uri="{BB962C8B-B14F-4D97-AF65-F5344CB8AC3E}">
        <p14:creationId xmlns:p14="http://schemas.microsoft.com/office/powerpoint/2010/main" val="2782739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752528" y="1106467"/>
            <a:ext cx="1638942" cy="758942"/>
          </a:xfrm>
        </p:spPr>
        <p:txBody>
          <a:bodyPr>
            <a:normAutofit/>
          </a:bodyPr>
          <a:lstStyle/>
          <a:p>
            <a:pPr>
              <a:lnSpc>
                <a:spcPct val="150000"/>
              </a:lnSpc>
              <a:defRPr/>
            </a:pPr>
            <a:endParaRPr lang="en-US" sz="2400" b="1" dirty="0">
              <a:latin typeface="Times New Roman" panose="02020603050405020304" pitchFamily="18" charset="0"/>
              <a:cs typeface="Times New Roman" panose="02020603050405020304" pitchFamily="18" charset="0"/>
            </a:endParaRPr>
          </a:p>
          <a:p>
            <a:pPr>
              <a:defRPr/>
            </a:pPr>
            <a:endParaRPr lang="en-US" sz="1350" dirty="0">
              <a:latin typeface="Times New Roman" pitchFamily="18" charset="0"/>
              <a:cs typeface="Times New Roman" pitchFamily="18" charset="0"/>
            </a:endParaRPr>
          </a:p>
          <a:p>
            <a:pPr>
              <a:defRPr/>
            </a:pPr>
            <a:endParaRPr lang="en-US" sz="1350" dirty="0"/>
          </a:p>
        </p:txBody>
      </p:sp>
      <p:pic>
        <p:nvPicPr>
          <p:cNvPr id="2" name="Picture 1">
            <a:extLst>
              <a:ext uri="{FF2B5EF4-FFF2-40B4-BE49-F238E27FC236}">
                <a16:creationId xmlns:a16="http://schemas.microsoft.com/office/drawing/2014/main" id="{69F03A7C-B229-B455-A836-C86B9CECB49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06245" y="2037915"/>
            <a:ext cx="5731510" cy="2782170"/>
          </a:xfrm>
          <a:prstGeom prst="rect">
            <a:avLst/>
          </a:prstGeom>
        </p:spPr>
      </p:pic>
    </p:spTree>
    <p:extLst>
      <p:ext uri="{BB962C8B-B14F-4D97-AF65-F5344CB8AC3E}">
        <p14:creationId xmlns:p14="http://schemas.microsoft.com/office/powerpoint/2010/main" val="1388977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461082" y="1071412"/>
            <a:ext cx="2430172" cy="758942"/>
          </a:xfrm>
        </p:spPr>
        <p:txBody>
          <a:bodyPr>
            <a:normAutofit/>
          </a:bodyPr>
          <a:lstStyle/>
          <a:p>
            <a:pPr algn="l">
              <a:lnSpc>
                <a:spcPct val="150000"/>
              </a:lnSpc>
              <a:defRPr/>
            </a:pPr>
            <a:r>
              <a:rPr lang="en-US" sz="2400" b="1" dirty="0">
                <a:latin typeface="Times New Roman" panose="02020603050405020304" pitchFamily="18" charset="0"/>
                <a:cs typeface="Times New Roman" panose="02020603050405020304" pitchFamily="18" charset="0"/>
              </a:rPr>
              <a:t>CONCLUSION</a:t>
            </a: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614464" y="1830354"/>
            <a:ext cx="5693237"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r>
              <a:rPr lang="en-US" sz="1600" b="0" i="0" dirty="0">
                <a:solidFill>
                  <a:srgbClr val="374151"/>
                </a:solidFill>
                <a:effectLst/>
                <a:latin typeface="Times New Roman" panose="02020603050405020304" pitchFamily="18" charset="0"/>
                <a:cs typeface="Times New Roman" panose="02020603050405020304" pitchFamily="18" charset="0"/>
              </a:rPr>
              <a:t>Water quality prediction systems are essential for ensuring the safety of our water supply.</a:t>
            </a:r>
          </a:p>
          <a:p>
            <a:pPr marL="285750" indent="-285750" algn="just">
              <a:lnSpc>
                <a:spcPct val="150000"/>
              </a:lnSpc>
              <a:buFont typeface="Wingdings" panose="05000000000000000000" pitchFamily="2" charset="2"/>
              <a:buChar char="v"/>
              <a:defRPr/>
            </a:pPr>
            <a:r>
              <a:rPr lang="en-US" sz="1600" b="0" i="0" dirty="0">
                <a:solidFill>
                  <a:srgbClr val="374151"/>
                </a:solidFill>
                <a:effectLst/>
                <a:latin typeface="Times New Roman" panose="02020603050405020304" pitchFamily="18" charset="0"/>
                <a:cs typeface="Times New Roman" panose="02020603050405020304" pitchFamily="18" charset="0"/>
              </a:rPr>
              <a:t>These systems provide accurate and timely information on potential contaminants.</a:t>
            </a:r>
          </a:p>
          <a:p>
            <a:pPr marL="285750" indent="-285750" algn="just">
              <a:lnSpc>
                <a:spcPct val="150000"/>
              </a:lnSpc>
              <a:buFont typeface="Wingdings" panose="05000000000000000000" pitchFamily="2" charset="2"/>
              <a:buChar char="v"/>
              <a:defRPr/>
            </a:pPr>
            <a:r>
              <a:rPr lang="en-US" sz="1600" b="0" i="0" dirty="0">
                <a:solidFill>
                  <a:srgbClr val="374151"/>
                </a:solidFill>
                <a:effectLst/>
                <a:latin typeface="Times New Roman" panose="02020603050405020304" pitchFamily="18" charset="0"/>
                <a:cs typeface="Times New Roman" panose="02020603050405020304" pitchFamily="18" charset="0"/>
              </a:rPr>
              <a:t>Advanced technologies and analytical tools are used to detect and prevent waterborne diseases.</a:t>
            </a:r>
          </a:p>
          <a:p>
            <a:pPr marL="285750" indent="-285750" algn="just">
              <a:lnSpc>
                <a:spcPct val="150000"/>
              </a:lnSpc>
              <a:buFont typeface="Wingdings" panose="05000000000000000000" pitchFamily="2" charset="2"/>
              <a:buChar char="v"/>
              <a:defRPr/>
            </a:pPr>
            <a:r>
              <a:rPr lang="en-US" sz="1600" b="0" i="0" dirty="0">
                <a:solidFill>
                  <a:srgbClr val="374151"/>
                </a:solidFill>
                <a:effectLst/>
                <a:latin typeface="Times New Roman" panose="02020603050405020304" pitchFamily="18" charset="0"/>
                <a:cs typeface="Times New Roman" panose="02020603050405020304" pitchFamily="18" charset="0"/>
              </a:rPr>
              <a:t>Water quality prediction systems protect public health and promote environmental sustainability.</a:t>
            </a:r>
          </a:p>
          <a:p>
            <a:pPr marL="285750" indent="-285750" algn="just">
              <a:lnSpc>
                <a:spcPct val="150000"/>
              </a:lnSpc>
              <a:buFont typeface="Wingdings" panose="05000000000000000000" pitchFamily="2" charset="2"/>
              <a:buChar char="v"/>
              <a:defRPr/>
            </a:pPr>
            <a:r>
              <a:rPr lang="en-US" sz="1600" b="0" i="0" dirty="0">
                <a:solidFill>
                  <a:srgbClr val="374151"/>
                </a:solidFill>
                <a:effectLst/>
                <a:latin typeface="Times New Roman" panose="02020603050405020304" pitchFamily="18" charset="0"/>
                <a:cs typeface="Times New Roman" panose="02020603050405020304" pitchFamily="18" charset="0"/>
              </a:rPr>
              <a:t>Investing in the development and implementation of these systems is crucial for community health and well-being.</a:t>
            </a:r>
            <a:endParaRPr lang="en-US" sz="16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E8879C9-3015-1BD3-B595-FB702C2D5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196" y="2698560"/>
            <a:ext cx="2546916" cy="2342075"/>
          </a:xfrm>
          <a:prstGeom prst="rect">
            <a:avLst/>
          </a:prstGeom>
        </p:spPr>
      </p:pic>
    </p:spTree>
    <p:extLst>
      <p:ext uri="{BB962C8B-B14F-4D97-AF65-F5344CB8AC3E}">
        <p14:creationId xmlns:p14="http://schemas.microsoft.com/office/powerpoint/2010/main" val="30734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4"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ubtitle 2">
            <a:extLst>
              <a:ext uri="{FF2B5EF4-FFF2-40B4-BE49-F238E27FC236}">
                <a16:creationId xmlns:a16="http://schemas.microsoft.com/office/drawing/2014/main" id="{CCA3050C-9587-039D-057B-AD8AA8BF1D4C}"/>
              </a:ext>
            </a:extLst>
          </p:cNvPr>
          <p:cNvSpPr txBox="1">
            <a:spLocks/>
          </p:cNvSpPr>
          <p:nvPr/>
        </p:nvSpPr>
        <p:spPr>
          <a:xfrm>
            <a:off x="701761" y="4403187"/>
            <a:ext cx="7724493" cy="196947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endParaRPr lang="en-US" sz="2000" dirty="0">
              <a:latin typeface="Times New Roman" panose="02020603050405020304" pitchFamily="18" charset="0"/>
              <a:cs typeface="Times New Roman" panose="02020603050405020304" pitchFamily="18" charset="0"/>
            </a:endParaRPr>
          </a:p>
          <a:p>
            <a:pPr>
              <a:defRPr/>
            </a:pPr>
            <a:endParaRPr lang="en-US" sz="1350" dirty="0"/>
          </a:p>
        </p:txBody>
      </p:sp>
      <p:sp>
        <p:nvSpPr>
          <p:cNvPr id="7" name="TextBox 6">
            <a:extLst>
              <a:ext uri="{FF2B5EF4-FFF2-40B4-BE49-F238E27FC236}">
                <a16:creationId xmlns:a16="http://schemas.microsoft.com/office/drawing/2014/main" id="{A0F4C7BF-53A5-DBC4-6A2F-22A932F63C41}"/>
              </a:ext>
            </a:extLst>
          </p:cNvPr>
          <p:cNvSpPr txBox="1"/>
          <p:nvPr/>
        </p:nvSpPr>
        <p:spPr>
          <a:xfrm>
            <a:off x="3819524" y="952281"/>
            <a:ext cx="1814360" cy="400110"/>
          </a:xfrm>
          <a:prstGeom prst="rect">
            <a:avLst/>
          </a:prstGeom>
          <a:noFill/>
        </p:spPr>
        <p:txBody>
          <a:bodyPr wrap="square" rtlCol="0">
            <a:spAutoFit/>
          </a:bodyPr>
          <a:lstStyle/>
          <a:p>
            <a:pPr algn="ctr"/>
            <a:r>
              <a:rPr lang="en-IN" sz="2000" b="1" dirty="0">
                <a:latin typeface="Times New Roman" panose="02020603050405020304" pitchFamily="18" charset="0"/>
                <a:cs typeface="Times New Roman" panose="02020603050405020304" pitchFamily="18" charset="0"/>
              </a:rPr>
              <a:t>AGENDA</a:t>
            </a:r>
          </a:p>
        </p:txBody>
      </p:sp>
      <p:sp>
        <p:nvSpPr>
          <p:cNvPr id="8" name="TextBox 7">
            <a:extLst>
              <a:ext uri="{FF2B5EF4-FFF2-40B4-BE49-F238E27FC236}">
                <a16:creationId xmlns:a16="http://schemas.microsoft.com/office/drawing/2014/main" id="{F1056048-0DFD-F4B6-F1B9-FBCE3DEE1993}"/>
              </a:ext>
            </a:extLst>
          </p:cNvPr>
          <p:cNvSpPr txBox="1"/>
          <p:nvPr/>
        </p:nvSpPr>
        <p:spPr>
          <a:xfrm>
            <a:off x="830821" y="1453275"/>
            <a:ext cx="8121445" cy="5444054"/>
          </a:xfrm>
          <a:prstGeom prst="rect">
            <a:avLst/>
          </a:prstGeom>
          <a:noFill/>
        </p:spPr>
        <p:txBody>
          <a:bodyPr wrap="square" rtlCol="0">
            <a:spAutoFit/>
          </a:bodyPr>
          <a:lstStyle/>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Domain introduction</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Abstract</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Literature Survey</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Existing System</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Proposed System</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Workflow</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Requirements</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Modules</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Results</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Conclusion</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Future Enhancements</a:t>
            </a:r>
          </a:p>
          <a:p>
            <a:pPr marL="1657350" lvl="3" indent="-285750">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Reference</a:t>
            </a:r>
          </a:p>
          <a:p>
            <a:pPr lvl="3">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278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580163" y="1197787"/>
            <a:ext cx="4174598" cy="758942"/>
          </a:xfrm>
        </p:spPr>
        <p:txBody>
          <a:bodyPr>
            <a:noAutofit/>
          </a:bodyPr>
          <a:lstStyle/>
          <a:p>
            <a:pPr algn="l">
              <a:lnSpc>
                <a:spcPct val="150000"/>
              </a:lnSpc>
              <a:defRPr/>
            </a:pPr>
            <a:r>
              <a:rPr lang="en-US" b="1" dirty="0">
                <a:latin typeface="Times New Roman" panose="02020603050405020304" pitchFamily="18" charset="0"/>
                <a:cs typeface="Times New Roman" panose="02020603050405020304" pitchFamily="18" charset="0"/>
              </a:rPr>
              <a:t>FUTURE ENHANCEMENT</a:t>
            </a:r>
          </a:p>
          <a:p>
            <a:pPr>
              <a:defRPr/>
            </a:pPr>
            <a:endParaRPr lang="en-US" dirty="0">
              <a:latin typeface="Times New Roman" pitchFamily="18" charset="0"/>
              <a:cs typeface="Times New Roman" pitchFamily="18" charset="0"/>
            </a:endParaRPr>
          </a:p>
          <a:p>
            <a:pPr>
              <a:defRPr/>
            </a:pPr>
            <a:endParaRPr lang="en-US"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634128" y="2056496"/>
            <a:ext cx="5693237"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Integration with other water management systems for more comprehensive water management</a:t>
            </a:r>
          </a:p>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Expansion of sensor capabilities to detect additional water quality parameters</a:t>
            </a:r>
          </a:p>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Use of advanced machine learning techniques for improved accuracy and reliability of data</a:t>
            </a:r>
          </a:p>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Cloud-based data storage and analysis for easier access and analysis of data</a:t>
            </a:r>
          </a:p>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Predictive modeling to predict future water quality trends for proactive management</a:t>
            </a:r>
          </a:p>
          <a:p>
            <a:pPr marL="285750" indent="-285750" algn="just">
              <a:buFont typeface="Wingdings" panose="05000000000000000000" pitchFamily="2" charset="2"/>
              <a:buChar char="Ø"/>
            </a:pPr>
            <a:r>
              <a:rPr lang="en-US" sz="1800" b="0" i="0" dirty="0">
                <a:solidFill>
                  <a:srgbClr val="374151"/>
                </a:solidFill>
                <a:effectLst/>
                <a:latin typeface="Times New Roman" panose="02020603050405020304" pitchFamily="18" charset="0"/>
                <a:cs typeface="Times New Roman" panose="02020603050405020304" pitchFamily="18" charset="0"/>
              </a:rPr>
              <a:t>Autonomous decision-making to adjust treatment processes or alert professionals based on abnormal readings.</a:t>
            </a:r>
          </a:p>
        </p:txBody>
      </p:sp>
      <p:pic>
        <p:nvPicPr>
          <p:cNvPr id="7" name="Picture 6">
            <a:extLst>
              <a:ext uri="{FF2B5EF4-FFF2-40B4-BE49-F238E27FC236}">
                <a16:creationId xmlns:a16="http://schemas.microsoft.com/office/drawing/2014/main" id="{EE8879C9-3015-1BD3-B595-FB702C2D5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196" y="2698560"/>
            <a:ext cx="2546916" cy="2342075"/>
          </a:xfrm>
          <a:prstGeom prst="rect">
            <a:avLst/>
          </a:prstGeom>
        </p:spPr>
      </p:pic>
    </p:spTree>
    <p:extLst>
      <p:ext uri="{BB962C8B-B14F-4D97-AF65-F5344CB8AC3E}">
        <p14:creationId xmlns:p14="http://schemas.microsoft.com/office/powerpoint/2010/main" val="37216380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768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356912" y="1197787"/>
            <a:ext cx="2430172" cy="758942"/>
          </a:xfrm>
        </p:spPr>
        <p:txBody>
          <a:bodyPr>
            <a:normAutofit/>
          </a:bodyPr>
          <a:lstStyle/>
          <a:p>
            <a:pPr algn="l">
              <a:lnSpc>
                <a:spcPct val="150000"/>
              </a:lnSpc>
              <a:defRPr/>
            </a:pPr>
            <a:r>
              <a:rPr lang="en-US" sz="2400" b="1" dirty="0">
                <a:latin typeface="Times New Roman" panose="02020603050405020304" pitchFamily="18" charset="0"/>
                <a:cs typeface="Times New Roman" panose="02020603050405020304" pitchFamily="18" charset="0"/>
              </a:rPr>
              <a:t>REFERENCES</a:t>
            </a:r>
          </a:p>
          <a:p>
            <a:pPr>
              <a:defRPr/>
            </a:pPr>
            <a:endParaRPr lang="en-US" sz="1350" dirty="0">
              <a:latin typeface="Times New Roman" pitchFamily="18" charset="0"/>
              <a:cs typeface="Times New Roman" pitchFamily="18" charset="0"/>
            </a:endParaRPr>
          </a:p>
          <a:p>
            <a:pPr>
              <a:defRPr/>
            </a:pPr>
            <a:endParaRPr lang="en-US" sz="1350" dirty="0"/>
          </a:p>
        </p:txBody>
      </p:sp>
      <p:sp>
        <p:nvSpPr>
          <p:cNvPr id="4" name="Subtitle 2">
            <a:extLst>
              <a:ext uri="{FF2B5EF4-FFF2-40B4-BE49-F238E27FC236}">
                <a16:creationId xmlns:a16="http://schemas.microsoft.com/office/drawing/2014/main" id="{8DF3FF05-5B44-233C-3BD2-63F6843FF24D}"/>
              </a:ext>
            </a:extLst>
          </p:cNvPr>
          <p:cNvSpPr txBox="1">
            <a:spLocks/>
          </p:cNvSpPr>
          <p:nvPr/>
        </p:nvSpPr>
        <p:spPr>
          <a:xfrm>
            <a:off x="634128" y="2056496"/>
            <a:ext cx="7662147" cy="480918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marR="24130" lvl="0" indent="-285750" algn="just">
              <a:lnSpc>
                <a:spcPct val="150000"/>
              </a:lnSpc>
              <a:spcBef>
                <a:spcPts val="595"/>
              </a:spcBef>
              <a:buSzPts val="800"/>
              <a:buFont typeface="Wingdings" panose="05000000000000000000" pitchFamily="2" charset="2"/>
              <a:buChar char="v"/>
              <a:tabLst>
                <a:tab pos="297815" algn="l"/>
              </a:tabLst>
            </a:pPr>
            <a:r>
              <a:rPr lang="en-US" sz="1800" spc="-10" dirty="0">
                <a:effectLst/>
                <a:latin typeface="Times New Roman" panose="02020603050405020304" pitchFamily="18" charset="0"/>
                <a:ea typeface="Times New Roman" panose="02020603050405020304" pitchFamily="18" charset="0"/>
              </a:rPr>
              <a:t>F. </a:t>
            </a:r>
            <a:r>
              <a:rPr lang="en-US" sz="1800" spc="-10" dirty="0" err="1">
                <a:effectLst/>
                <a:latin typeface="Times New Roman" panose="02020603050405020304" pitchFamily="18" charset="0"/>
                <a:ea typeface="Times New Roman" panose="02020603050405020304" pitchFamily="18" charset="0"/>
              </a:rPr>
              <a:t>Hassanbaki</a:t>
            </a:r>
            <a:r>
              <a:rPr lang="en-US" sz="1800" spc="-10" dirty="0">
                <a:effectLst/>
                <a:latin typeface="Times New Roman" panose="02020603050405020304" pitchFamily="18" charset="0"/>
                <a:ea typeface="Times New Roman" panose="02020603050405020304" pitchFamily="18" charset="0"/>
              </a:rPr>
              <a:t> </a:t>
            </a:r>
            <a:r>
              <a:rPr lang="en-US" sz="1800" spc="-10" dirty="0" err="1">
                <a:effectLst/>
                <a:latin typeface="Times New Roman" panose="02020603050405020304" pitchFamily="18" charset="0"/>
                <a:ea typeface="Times New Roman" panose="02020603050405020304" pitchFamily="18" charset="0"/>
              </a:rPr>
              <a:t>Garabaghi</a:t>
            </a:r>
            <a:r>
              <a:rPr lang="en-US" sz="1800" spc="-10" dirty="0">
                <a:effectLst/>
                <a:latin typeface="Times New Roman" panose="02020603050405020304" pitchFamily="18" charset="0"/>
                <a:ea typeface="Times New Roman" panose="02020603050405020304" pitchFamily="18" charset="0"/>
              </a:rPr>
              <a:t>, "Performance Evaluation of Machine Learning</a:t>
            </a:r>
            <a:r>
              <a:rPr lang="en-US" sz="1800" spc="-18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Models with Ensemble Learning approach in Classification of Water Quality</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Indices Based on Different Subset of Features," 2021, DOI: 10.21203/rs.3.rs-</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876980/v1.</a:t>
            </a:r>
            <a:endParaRPr lang="en-IN" sz="1800" spc="-10" dirty="0">
              <a:effectLst/>
              <a:latin typeface="Times New Roman" panose="02020603050405020304" pitchFamily="18" charset="0"/>
              <a:ea typeface="Times New Roman" panose="02020603050405020304" pitchFamily="18" charset="0"/>
            </a:endParaRPr>
          </a:p>
          <a:p>
            <a:pPr marL="342900" marR="25400" lvl="0" indent="-342900" algn="just">
              <a:lnSpc>
                <a:spcPct val="150000"/>
              </a:lnSpc>
              <a:spcBef>
                <a:spcPts val="605"/>
              </a:spcBef>
              <a:spcAft>
                <a:spcPts val="0"/>
              </a:spcAft>
              <a:buSzPts val="800"/>
              <a:buFont typeface="Wingdings" panose="05000000000000000000" pitchFamily="2" charset="2"/>
              <a:buChar char="v"/>
              <a:tabLst>
                <a:tab pos="293370" algn="l"/>
              </a:tabLst>
            </a:pPr>
            <a:r>
              <a:rPr lang="en-US" sz="1800" spc="-10" dirty="0">
                <a:effectLst/>
                <a:latin typeface="Times New Roman" panose="02020603050405020304" pitchFamily="18" charset="0"/>
                <a:ea typeface="Times New Roman" panose="02020603050405020304" pitchFamily="18" charset="0"/>
              </a:rPr>
              <a:t>L.</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Li</a:t>
            </a:r>
            <a:r>
              <a:rPr lang="en-US" sz="1800" spc="-1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et</a:t>
            </a:r>
            <a:r>
              <a:rPr lang="en-US" sz="1800" i="1" spc="-1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al.</a:t>
            </a:r>
            <a:r>
              <a:rPr lang="en-US" sz="1800" spc="-10" dirty="0">
                <a:effectLst/>
                <a:latin typeface="Times New Roman" panose="02020603050405020304" pitchFamily="18" charset="0"/>
                <a:ea typeface="Times New Roman" panose="02020603050405020304" pitchFamily="18" charset="0"/>
              </a:rPr>
              <a:t>,</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"Interpretable</a:t>
            </a:r>
            <a:r>
              <a:rPr lang="en-US" sz="1800" spc="-2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tree-based</a:t>
            </a:r>
            <a:r>
              <a:rPr lang="en-US" sz="1800" spc="-1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ensemble</a:t>
            </a:r>
            <a:r>
              <a:rPr lang="en-US" sz="1800" spc="-3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model</a:t>
            </a:r>
            <a:r>
              <a:rPr lang="en-US" sz="1800" spc="-2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for</a:t>
            </a:r>
            <a:r>
              <a:rPr lang="en-US" sz="1800" spc="-2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predicting</a:t>
            </a:r>
            <a:r>
              <a:rPr lang="en-US" sz="1800" spc="-3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beach</a:t>
            </a:r>
            <a:r>
              <a:rPr lang="en-US" sz="1800" spc="-190"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water</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quality,"</a:t>
            </a:r>
            <a:r>
              <a:rPr lang="en-US" sz="1800" spc="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Water</a:t>
            </a:r>
            <a:r>
              <a:rPr lang="en-US" sz="1800" i="1" spc="5" dirty="0">
                <a:effectLst/>
                <a:latin typeface="Times New Roman" panose="02020603050405020304" pitchFamily="18" charset="0"/>
                <a:ea typeface="Times New Roman" panose="02020603050405020304" pitchFamily="18" charset="0"/>
              </a:rPr>
              <a:t> </a:t>
            </a:r>
            <a:r>
              <a:rPr lang="en-US" sz="1800" i="1" spc="-10" dirty="0">
                <a:effectLst/>
                <a:latin typeface="Times New Roman" panose="02020603050405020304" pitchFamily="18" charset="0"/>
                <a:ea typeface="Times New Roman" panose="02020603050405020304" pitchFamily="18" charset="0"/>
              </a:rPr>
              <a:t>Research</a:t>
            </a:r>
            <a:r>
              <a:rPr lang="en-US" sz="1800" spc="-1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vol.</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211,</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Mar.</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2022,</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DOI:</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10.1016/j.watres.2022.118078.</a:t>
            </a:r>
          </a:p>
          <a:p>
            <a:pPr marL="342900" marR="24130" lvl="0" indent="-342900" algn="just">
              <a:lnSpc>
                <a:spcPct val="150000"/>
              </a:lnSpc>
              <a:spcBef>
                <a:spcPts val="600"/>
              </a:spcBef>
              <a:spcAft>
                <a:spcPts val="0"/>
              </a:spcAft>
              <a:buSzPts val="800"/>
              <a:buFont typeface="Wingdings" panose="05000000000000000000" pitchFamily="2" charset="2"/>
              <a:buChar char="v"/>
              <a:tabLst>
                <a:tab pos="319405" algn="l"/>
              </a:tabLst>
            </a:pPr>
            <a:r>
              <a:rPr lang="en-US" sz="1800" spc="-10" dirty="0">
                <a:effectLst/>
                <a:latin typeface="Times New Roman" panose="02020603050405020304" pitchFamily="18" charset="0"/>
                <a:ea typeface="Times New Roman" panose="02020603050405020304" pitchFamily="18" charset="0"/>
              </a:rPr>
              <a:t>N.</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Nasir </a:t>
            </a:r>
            <a:r>
              <a:rPr lang="en-US" sz="1800" i="1" spc="-10" dirty="0">
                <a:effectLst/>
                <a:latin typeface="Times New Roman" panose="02020603050405020304" pitchFamily="18" charset="0"/>
                <a:ea typeface="Times New Roman" panose="02020603050405020304" pitchFamily="18" charset="0"/>
              </a:rPr>
              <a:t>et al.</a:t>
            </a:r>
            <a:r>
              <a:rPr lang="en-US" sz="1800" spc="-10" dirty="0">
                <a:effectLst/>
                <a:latin typeface="Times New Roman" panose="02020603050405020304" pitchFamily="18" charset="0"/>
                <a:ea typeface="Times New Roman" panose="02020603050405020304" pitchFamily="18" charset="0"/>
              </a:rPr>
              <a:t>,</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"Water quality classification</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using machine learning</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algorithms," </a:t>
            </a:r>
            <a:r>
              <a:rPr lang="en-US" sz="1800" i="1" spc="-10" dirty="0">
                <a:effectLst/>
                <a:latin typeface="Times New Roman" panose="02020603050405020304" pitchFamily="18" charset="0"/>
                <a:ea typeface="Times New Roman" panose="02020603050405020304" pitchFamily="18" charset="0"/>
              </a:rPr>
              <a:t>Journal of Water Process Engineering</a:t>
            </a:r>
            <a:r>
              <a:rPr lang="en-US" sz="1800" spc="-10" dirty="0">
                <a:effectLst/>
                <a:latin typeface="Times New Roman" panose="02020603050405020304" pitchFamily="18" charset="0"/>
                <a:ea typeface="Times New Roman" panose="02020603050405020304" pitchFamily="18" charset="0"/>
              </a:rPr>
              <a:t>, vol. 48, p. 102920, Aug.</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2022, DOI:</a:t>
            </a:r>
            <a:r>
              <a:rPr lang="en-US" sz="1800" spc="-5" dirty="0">
                <a:effectLst/>
                <a:latin typeface="Times New Roman" panose="02020603050405020304" pitchFamily="18" charset="0"/>
                <a:ea typeface="Times New Roman" panose="02020603050405020304" pitchFamily="18" charset="0"/>
              </a:rPr>
              <a:t> </a:t>
            </a:r>
            <a:r>
              <a:rPr lang="en-US" sz="1800" spc="-10" dirty="0">
                <a:effectLst/>
                <a:latin typeface="Times New Roman" panose="02020603050405020304" pitchFamily="18" charset="0"/>
                <a:ea typeface="Times New Roman" panose="02020603050405020304" pitchFamily="18" charset="0"/>
              </a:rPr>
              <a:t>10.1016/j.jwpe.2022.102920.</a:t>
            </a:r>
            <a:endParaRPr lang="en-IN" sz="1800" spc="-10" dirty="0">
              <a:effectLst/>
              <a:latin typeface="Times New Roman" panose="02020603050405020304" pitchFamily="18" charset="0"/>
              <a:ea typeface="Times New Roman" panose="02020603050405020304" pitchFamily="18" charset="0"/>
            </a:endParaRPr>
          </a:p>
          <a:p>
            <a:br>
              <a:rPr lang="en-US" sz="1800" spc="-5" dirty="0">
                <a:effectLst/>
                <a:latin typeface="Times New Roman" panose="02020603050405020304" pitchFamily="18" charset="0"/>
                <a:ea typeface="Times New Roman" panose="02020603050405020304" pitchFamily="18" charset="0"/>
              </a:rPr>
            </a:br>
            <a:endParaRPr lang="en-IN" sz="1800" spc="-1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3836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356912" y="3049529"/>
            <a:ext cx="4301187" cy="758942"/>
          </a:xfrm>
        </p:spPr>
        <p:txBody>
          <a:bodyPr>
            <a:normAutofit fontScale="62500" lnSpcReduction="20000"/>
          </a:bodyPr>
          <a:lstStyle/>
          <a:p>
            <a:pPr algn="l">
              <a:lnSpc>
                <a:spcPct val="150000"/>
              </a:lnSpc>
              <a:defRPr/>
            </a:pPr>
            <a:r>
              <a:rPr lang="en-US" sz="5200" b="1" dirty="0">
                <a:latin typeface="Times New Roman" panose="02020603050405020304" pitchFamily="18" charset="0"/>
                <a:cs typeface="Times New Roman" panose="02020603050405020304" pitchFamily="18" charset="0"/>
              </a:rPr>
              <a:t>THANK YOU</a:t>
            </a:r>
          </a:p>
          <a:p>
            <a:pPr>
              <a:defRPr/>
            </a:pPr>
            <a:endParaRPr lang="en-US" sz="1350" dirty="0">
              <a:latin typeface="Times New Roman" pitchFamily="18" charset="0"/>
              <a:cs typeface="Times New Roman" pitchFamily="18" charset="0"/>
            </a:endParaRPr>
          </a:p>
          <a:p>
            <a:pPr>
              <a:defRPr/>
            </a:pPr>
            <a:endParaRPr lang="en-US" sz="1350" dirty="0"/>
          </a:p>
        </p:txBody>
      </p:sp>
    </p:spTree>
    <p:extLst>
      <p:ext uri="{BB962C8B-B14F-4D97-AF65-F5344CB8AC3E}">
        <p14:creationId xmlns:p14="http://schemas.microsoft.com/office/powerpoint/2010/main" val="260989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4663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216456" y="1142666"/>
            <a:ext cx="271108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INTRODUCTION</a:t>
            </a: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5" y="2096801"/>
            <a:ext cx="4252148"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79D19A-06AA-2C2B-8D29-36C07CCDEEC2}"/>
              </a:ext>
            </a:extLst>
          </p:cNvPr>
          <p:cNvSpPr txBox="1"/>
          <p:nvPr/>
        </p:nvSpPr>
        <p:spPr>
          <a:xfrm>
            <a:off x="667613" y="1821614"/>
            <a:ext cx="8092930" cy="3366563"/>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Water Quality prediction System designed to provide accurate and timely information on water quality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Uses IoT and machine learning algorithms to analyze various parameters such as pH, temperature, and dissolved oxygen to determine overall quality of water</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Provides real-time predictions and alerts to help users make informed decisions about water usage and management practices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Essential tool for government agencies, water utilities, and communities that depend on safe and reliable water resources.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840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575780" y="1181995"/>
            <a:ext cx="5992438" cy="758942"/>
          </a:xfrm>
        </p:spPr>
        <p:txBody>
          <a:bodyPr>
            <a:normAutofit/>
          </a:bodyPr>
          <a:lstStyle/>
          <a:p>
            <a:pPr algn="l">
              <a:lnSpc>
                <a:spcPct val="150000"/>
              </a:lnSpc>
              <a:defRPr/>
            </a:pPr>
            <a:r>
              <a:rPr lang="en-US" sz="2000" b="1" dirty="0">
                <a:latin typeface="Times New Roman" panose="02020603050405020304" pitchFamily="18" charset="0"/>
                <a:cs typeface="Times New Roman" panose="02020603050405020304" pitchFamily="18" charset="0"/>
              </a:rPr>
              <a:t>INTRODUCTION TO MACHINE LEARNING</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5" y="2096801"/>
            <a:ext cx="4252148"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is a branch of artificial intelligence (AI) and computer science.</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It focuses on using data and algorithms to imitate the way that humans learn.</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gradually improves its accuracy over time.</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is used in various applications, such as internet search engines, email filters, personalized recommendations on websites, banking software to detect unusual transactions, and voice recognition on mobile apps.</a:t>
            </a:r>
          </a:p>
          <a:p>
            <a:pPr marL="285750" indent="-285750" algn="just">
              <a:lnSpc>
                <a:spcPct val="150000"/>
              </a:lnSpc>
              <a:buFont typeface="Wingdings" panose="05000000000000000000" pitchFamily="2" charset="2"/>
              <a:buChar char="v"/>
              <a:defRPr/>
            </a:pPr>
            <a:endParaRPr lang="en-US" sz="1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78C37B-99BD-E212-2947-418CC4A0C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0373" y="2871645"/>
            <a:ext cx="3812083" cy="2332995"/>
          </a:xfrm>
          <a:prstGeom prst="rect">
            <a:avLst/>
          </a:prstGeom>
        </p:spPr>
      </p:pic>
    </p:spTree>
    <p:extLst>
      <p:ext uri="{BB962C8B-B14F-4D97-AF65-F5344CB8AC3E}">
        <p14:creationId xmlns:p14="http://schemas.microsoft.com/office/powerpoint/2010/main" val="258520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0"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575780" y="1181995"/>
            <a:ext cx="5992438" cy="758942"/>
          </a:xfrm>
        </p:spPr>
        <p:txBody>
          <a:bodyPr>
            <a:normAutofit fontScale="85000" lnSpcReduction="10000"/>
          </a:bodyPr>
          <a:lstStyle/>
          <a:p>
            <a:pPr algn="l">
              <a:lnSpc>
                <a:spcPct val="150000"/>
              </a:lnSpc>
              <a:defRPr/>
            </a:pPr>
            <a:r>
              <a:rPr lang="en-US" sz="2400" b="1" dirty="0">
                <a:latin typeface="Times New Roman" panose="02020603050405020304" pitchFamily="18" charset="0"/>
                <a:cs typeface="Times New Roman" panose="02020603050405020304" pitchFamily="18" charset="0"/>
              </a:rPr>
              <a:t>INTRODUCTION TO INTERNET OF THINGS</a:t>
            </a:r>
          </a:p>
          <a:p>
            <a:pPr>
              <a:defRPr/>
            </a:pPr>
            <a:endParaRPr lang="en-US" sz="1350" dirty="0">
              <a:latin typeface="Times New Roman" pitchFamily="18" charset="0"/>
              <a:cs typeface="Times New Roman" pitchFamily="18" charset="0"/>
            </a:endParaRPr>
          </a:p>
          <a:p>
            <a:pPr>
              <a:defRPr/>
            </a:pPr>
            <a:endParaRPr lang="en-US" sz="135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697108" y="2086969"/>
            <a:ext cx="5353057"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IoT is a network of physical devices, buildings, and objects with sensors, software, and connectivity.</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It enables the exchange of data and interaction between devices and objects.</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IoT technology is used in various applications such as smart homes, healthcare, transportation, and manufacturing.</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potential impact of IoT is significant, including creating a more efficient, productive, and sustainable world.</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The number of connected devices in IoT is growing rapidly, with billions of devices already connected.</a:t>
            </a:r>
          </a:p>
        </p:txBody>
      </p:sp>
      <p:pic>
        <p:nvPicPr>
          <p:cNvPr id="6" name="Picture 5">
            <a:extLst>
              <a:ext uri="{FF2B5EF4-FFF2-40B4-BE49-F238E27FC236}">
                <a16:creationId xmlns:a16="http://schemas.microsoft.com/office/drawing/2014/main" id="{BC643D1A-D82D-3E18-3DEC-02887C8B6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581" y="2697739"/>
            <a:ext cx="2795274" cy="2219325"/>
          </a:xfrm>
          <a:prstGeom prst="rect">
            <a:avLst/>
          </a:prstGeom>
        </p:spPr>
      </p:pic>
    </p:spTree>
    <p:extLst>
      <p:ext uri="{BB962C8B-B14F-4D97-AF65-F5344CB8AC3E}">
        <p14:creationId xmlns:p14="http://schemas.microsoft.com/office/powerpoint/2010/main" val="63892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46631"/>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3216454" y="738554"/>
            <a:ext cx="2711085"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ABSTRACT</a:t>
            </a: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54425" y="2096801"/>
            <a:ext cx="4252148"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endParaRPr lang="en-US" sz="16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79D19A-06AA-2C2B-8D29-36C07CCDEEC2}"/>
              </a:ext>
            </a:extLst>
          </p:cNvPr>
          <p:cNvSpPr txBox="1"/>
          <p:nvPr/>
        </p:nvSpPr>
        <p:spPr>
          <a:xfrm>
            <a:off x="432619" y="1118025"/>
            <a:ext cx="8563898" cy="5444054"/>
          </a:xfrm>
          <a:prstGeom prst="rect">
            <a:avLst/>
          </a:prstGeom>
          <a:noFill/>
        </p:spPr>
        <p:txBody>
          <a:bodyPr wrap="square">
            <a:spAutoFit/>
          </a:bodyPr>
          <a:lstStyle/>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goal is to predict water quality using machine learning and IoT.</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Traditional water quality monitoring methods can be time-consuming, expensive, and inaccurate.</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machine learning-based approach uses supervised learning algorithms to predict water quality based on various factors.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factors include pH levels, solids, hardness, sulphates, chloramines, trihalomethanes, organic carbon, conductivity, temperature, and turbidity.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supervised learning algorithms used are decision trees, random forests, Extreme Gradient Boosting, and support vector machines.</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model will be trained on a dataset of water quality measurements and tested on a separate dataset to evaluate its accuracy.</a:t>
            </a:r>
          </a:p>
          <a:p>
            <a:pPr marL="285750" indent="-285750" algn="just">
              <a:lnSpc>
                <a:spcPct val="150000"/>
              </a:lnSpc>
              <a:buFont typeface="Wingdings" panose="05000000000000000000" pitchFamily="2" charset="2"/>
              <a:buChar char="v"/>
            </a:pPr>
            <a:r>
              <a:rPr lang="en-US" b="0" i="0" dirty="0">
                <a:solidFill>
                  <a:srgbClr val="374151"/>
                </a:solidFill>
                <a:effectLst/>
                <a:latin typeface="Times New Roman" panose="02020603050405020304" pitchFamily="18" charset="0"/>
                <a:cs typeface="Times New Roman" panose="02020603050405020304" pitchFamily="18" charset="0"/>
              </a:rPr>
              <a:t>The project aims to improve water quality management and ensure the safe and efficient use of water resources</a:t>
            </a:r>
          </a:p>
        </p:txBody>
      </p:sp>
    </p:spTree>
    <p:extLst>
      <p:ext uri="{BB962C8B-B14F-4D97-AF65-F5344CB8AC3E}">
        <p14:creationId xmlns:p14="http://schemas.microsoft.com/office/powerpoint/2010/main" val="211034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9"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13636" y="1181995"/>
            <a:ext cx="3516725" cy="758942"/>
          </a:xfrm>
        </p:spPr>
        <p:txBody>
          <a:bodyPr>
            <a:normAutofit/>
          </a:bodyPr>
          <a:lstStyle/>
          <a:p>
            <a:pPr algn="l">
              <a:lnSpc>
                <a:spcPct val="150000"/>
              </a:lnSpc>
              <a:defRPr/>
            </a:pPr>
            <a:r>
              <a:rPr lang="en-US" sz="2000" b="1" dirty="0">
                <a:latin typeface="Times New Roman" panose="02020603050405020304" pitchFamily="18" charset="0"/>
                <a:cs typeface="Times New Roman" panose="02020603050405020304" pitchFamily="18" charset="0"/>
              </a:rPr>
              <a:t>LITERATURE SURVEY</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1081358" y="2153072"/>
            <a:ext cx="6981280" cy="402264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Arial" panose="020B0604020202020204" pitchFamily="34" charset="0"/>
              <a:buChar char="•"/>
              <a:defRPr/>
            </a:pPr>
            <a:r>
              <a:rPr lang="en-GB" sz="1600" dirty="0">
                <a:latin typeface="Times New Roman" panose="02020603050405020304" pitchFamily="18" charset="0"/>
                <a:cs typeface="Times New Roman" panose="02020603050405020304" pitchFamily="18" charset="0"/>
              </a:rPr>
              <a:t>In 2022, XGBoost performed moderately with 88% accuracy compared to CatBoost, which had the highest accuracy of 94% but still performed better than SVM, with only 80% accuracy.  </a:t>
            </a:r>
          </a:p>
          <a:p>
            <a:pPr marL="285750" indent="-285750" algn="just">
              <a:lnSpc>
                <a:spcPct val="150000"/>
              </a:lnSpc>
              <a:buFont typeface="Arial" panose="020B0604020202020204" pitchFamily="34" charset="0"/>
              <a:buChar char="•"/>
              <a:defRPr/>
            </a:pPr>
            <a:r>
              <a:rPr lang="en-GB" sz="1600" dirty="0">
                <a:latin typeface="Times New Roman" panose="02020603050405020304" pitchFamily="18" charset="0"/>
                <a:cs typeface="Times New Roman" panose="02020603050405020304" pitchFamily="18" charset="0"/>
              </a:rPr>
              <a:t>In 2022, Another study on water quality classification using a tree-based ensemble model, XGBoost, is on par with the LightGBM classification method with 85% accuracy classification compared to other tree-based learning models such as Classification tree, Random Forest, and CatBoost </a:t>
            </a:r>
          </a:p>
          <a:p>
            <a:pPr marL="285750" indent="-285750" algn="just">
              <a:lnSpc>
                <a:spcPct val="150000"/>
              </a:lnSpc>
              <a:buFont typeface="Arial" panose="020B0604020202020204" pitchFamily="34" charset="0"/>
              <a:buChar char="•"/>
              <a:defRPr/>
            </a:pPr>
            <a:r>
              <a:rPr lang="en-GB" sz="1600" dirty="0">
                <a:latin typeface="Times New Roman" panose="02020603050405020304" pitchFamily="18" charset="0"/>
                <a:cs typeface="Times New Roman" panose="02020603050405020304" pitchFamily="18" charset="0"/>
              </a:rPr>
              <a:t>All the previous is very promising for the future of water quality prediction, especially with the current advances in portable electronic measurement devices.</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634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1" y="0"/>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2813636" y="1055386"/>
            <a:ext cx="3516725" cy="758942"/>
          </a:xfrm>
        </p:spPr>
        <p:txBody>
          <a:bodyPr>
            <a:normAutofit/>
          </a:bodyPr>
          <a:lstStyle/>
          <a:p>
            <a:pPr algn="l">
              <a:lnSpc>
                <a:spcPct val="150000"/>
              </a:lnSpc>
              <a:defRPr/>
            </a:pPr>
            <a:r>
              <a:rPr lang="en-US" sz="2000" b="1" dirty="0">
                <a:latin typeface="Times New Roman" panose="02020603050405020304" pitchFamily="18" charset="0"/>
                <a:cs typeface="Times New Roman" panose="02020603050405020304" pitchFamily="18" charset="0"/>
              </a:rPr>
              <a:t>EXISTING SYSTEM</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878301" y="1814328"/>
            <a:ext cx="7590450" cy="443172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Water quality is important for determining if water is safe for consumption.</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Water Quality Index (WQI) is used to classify water safety.</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Machine learning algorithms, SVM and XGBoost, can predict water quality using available parameters.</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Parameters used for classification include: dissolved oxygen, pH, conductivity, biological oxygen demand, nitrate, fecal coliform, and total coliform.</a:t>
            </a:r>
          </a:p>
          <a:p>
            <a:pPr marL="285750" indent="-285750" algn="just">
              <a:buFont typeface="Wingdings" panose="05000000000000000000" pitchFamily="2" charset="2"/>
              <a:buChar char="v"/>
            </a:pPr>
            <a:r>
              <a:rPr lang="en-US" sz="1800" b="0" i="0" dirty="0">
                <a:solidFill>
                  <a:srgbClr val="374151"/>
                </a:solidFill>
                <a:effectLst/>
                <a:latin typeface="Times New Roman" panose="02020603050405020304" pitchFamily="18" charset="0"/>
                <a:cs typeface="Times New Roman" panose="02020603050405020304" pitchFamily="18" charset="0"/>
              </a:rPr>
              <a:t>Future research can improve water quality classification by using more parameters or advanced deep learning algorithms.</a:t>
            </a:r>
          </a:p>
          <a:p>
            <a:pPr marL="171450" indent="-171450" algn="just">
              <a:lnSpc>
                <a:spcPct val="150000"/>
              </a:lnSpc>
              <a:buFont typeface="Arial" panose="020B0604020202020204" pitchFamily="34" charset="0"/>
              <a:buChar char="•"/>
              <a:defRPr/>
            </a:pPr>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8381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descr="C:\Users\admin\Desktop\img project viv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 y="9832"/>
            <a:ext cx="91856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664118" y="845512"/>
            <a:ext cx="5992739" cy="758942"/>
          </a:xfrm>
        </p:spPr>
        <p:txBody>
          <a:bodyPr>
            <a:normAutofit/>
          </a:bodyPr>
          <a:lstStyle/>
          <a:p>
            <a:pPr>
              <a:lnSpc>
                <a:spcPct val="150000"/>
              </a:lnSpc>
              <a:defRPr/>
            </a:pPr>
            <a:r>
              <a:rPr lang="en-US" sz="2000" b="1" dirty="0">
                <a:latin typeface="Times New Roman" panose="02020603050405020304" pitchFamily="18" charset="0"/>
                <a:cs typeface="Times New Roman" panose="02020603050405020304" pitchFamily="18" charset="0"/>
              </a:rPr>
              <a:t>KEY ISSUES IN PREVIOUS SYSTEM</a:t>
            </a:r>
          </a:p>
          <a:p>
            <a:pPr>
              <a:defRPr/>
            </a:pPr>
            <a:endParaRPr lang="en-US" sz="2000" dirty="0">
              <a:latin typeface="Times New Roman" pitchFamily="18" charset="0"/>
              <a:cs typeface="Times New Roman" pitchFamily="18" charset="0"/>
            </a:endParaRPr>
          </a:p>
          <a:p>
            <a:pPr>
              <a:defRPr/>
            </a:pPr>
            <a:endParaRPr lang="en-US" sz="2000" dirty="0"/>
          </a:p>
        </p:txBody>
      </p:sp>
      <p:sp>
        <p:nvSpPr>
          <p:cNvPr id="2" name="Subtitle 2">
            <a:extLst>
              <a:ext uri="{FF2B5EF4-FFF2-40B4-BE49-F238E27FC236}">
                <a16:creationId xmlns:a16="http://schemas.microsoft.com/office/drawing/2014/main" id="{9A1E0F6A-8427-90E9-A711-BE59928FE1A4}"/>
              </a:ext>
            </a:extLst>
          </p:cNvPr>
          <p:cNvSpPr txBox="1">
            <a:spLocks/>
          </p:cNvSpPr>
          <p:nvPr/>
        </p:nvSpPr>
        <p:spPr>
          <a:xfrm>
            <a:off x="1100433" y="1294406"/>
            <a:ext cx="7120108" cy="489008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Sure, here are the main points from the paragraph</a:t>
            </a:r>
          </a:p>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Many machine learning algorithms were not trained with the dataset.</a:t>
            </a:r>
          </a:p>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There is a lack of detail about feature selection.</a:t>
            </a:r>
          </a:p>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Feature selection is important for building machine learning models, and it would be helpful to know which features were selected for predicting water quality.</a:t>
            </a:r>
          </a:p>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It would be helpful to know the average performance across different folds if cross-validation was performed to understand how well the models generalize to new data.</a:t>
            </a:r>
          </a:p>
          <a:p>
            <a:pPr marL="285750" indent="-285750" algn="just">
              <a:lnSpc>
                <a:spcPct val="150000"/>
              </a:lnSpc>
              <a:buFont typeface="Wingdings" panose="05000000000000000000" pitchFamily="2" charset="2"/>
              <a:buChar char="v"/>
              <a:defRPr/>
            </a:pPr>
            <a:r>
              <a:rPr lang="en-US" sz="1800" dirty="0">
                <a:latin typeface="Times New Roman" panose="02020603050405020304" pitchFamily="18" charset="0"/>
                <a:cs typeface="Times New Roman" panose="02020603050405020304" pitchFamily="18" charset="0"/>
              </a:rPr>
              <a:t>Water quality parameters cannot be obtained in real-time.</a:t>
            </a: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88914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960</TotalTime>
  <Words>1366</Words>
  <Application>Microsoft Office PowerPoint</Application>
  <PresentationFormat>On-screen Show (4:3)</PresentationFormat>
  <Paragraphs>153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Sridhar K V</dc:creator>
  <cp:lastModifiedBy>Nitish Kumar</cp:lastModifiedBy>
  <cp:revision>32</cp:revision>
  <dcterms:created xsi:type="dcterms:W3CDTF">2023-03-05T12:30:05Z</dcterms:created>
  <dcterms:modified xsi:type="dcterms:W3CDTF">2023-05-22T13:26:00Z</dcterms:modified>
</cp:coreProperties>
</file>